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handoutMasterIdLst>
    <p:handoutMasterId r:id="rId35"/>
  </p:handoutMasterIdLst>
  <p:sldIdLst>
    <p:sldId id="319" r:id="rId2"/>
    <p:sldId id="320" r:id="rId3"/>
    <p:sldId id="257" r:id="rId4"/>
    <p:sldId id="258" r:id="rId5"/>
    <p:sldId id="259" r:id="rId6"/>
    <p:sldId id="304" r:id="rId7"/>
    <p:sldId id="261" r:id="rId8"/>
    <p:sldId id="305" r:id="rId9"/>
    <p:sldId id="307" r:id="rId10"/>
    <p:sldId id="308" r:id="rId11"/>
    <p:sldId id="306" r:id="rId12"/>
    <p:sldId id="262" r:id="rId13"/>
    <p:sldId id="326" r:id="rId14"/>
    <p:sldId id="263" r:id="rId15"/>
    <p:sldId id="264" r:id="rId16"/>
    <p:sldId id="266" r:id="rId17"/>
    <p:sldId id="309" r:id="rId18"/>
    <p:sldId id="279" r:id="rId19"/>
    <p:sldId id="310" r:id="rId20"/>
    <p:sldId id="282" r:id="rId21"/>
    <p:sldId id="278" r:id="rId22"/>
    <p:sldId id="268" r:id="rId23"/>
    <p:sldId id="293" r:id="rId24"/>
    <p:sldId id="311" r:id="rId25"/>
    <p:sldId id="312" r:id="rId26"/>
    <p:sldId id="323" r:id="rId27"/>
    <p:sldId id="322" r:id="rId28"/>
    <p:sldId id="313" r:id="rId29"/>
    <p:sldId id="321" r:id="rId30"/>
    <p:sldId id="318" r:id="rId31"/>
    <p:sldId id="325" r:id="rId32"/>
    <p:sldId id="324" r:id="rId33"/>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6313" autoAdjust="0"/>
  </p:normalViewPr>
  <p:slideViewPr>
    <p:cSldViewPr>
      <p:cViewPr varScale="1">
        <p:scale>
          <a:sx n="76" d="100"/>
          <a:sy n="76" d="100"/>
        </p:scale>
        <p:origin x="-348" y="-96"/>
      </p:cViewPr>
      <p:guideLst>
        <p:guide orient="horz" pos="2160"/>
        <p:guide pos="2880"/>
      </p:guideLst>
    </p:cSldViewPr>
  </p:slideViewPr>
  <p:outlineViewPr>
    <p:cViewPr>
      <p:scale>
        <a:sx n="33" d="100"/>
        <a:sy n="33" d="100"/>
      </p:scale>
      <p:origin x="0" y="1326"/>
    </p:cViewPr>
  </p:outlineViewPr>
  <p:notesTextViewPr>
    <p:cViewPr>
      <p:scale>
        <a:sx n="100" d="100"/>
        <a:sy n="100" d="100"/>
      </p:scale>
      <p:origin x="0" y="0"/>
    </p:cViewPr>
  </p:notesTextViewPr>
  <p:sorterViewPr>
    <p:cViewPr>
      <p:scale>
        <a:sx n="100" d="100"/>
        <a:sy n="100" d="100"/>
      </p:scale>
      <p:origin x="0" y="13074"/>
    </p:cViewPr>
  </p:sorterViewPr>
  <p:notesViewPr>
    <p:cSldViewPr>
      <p:cViewPr varScale="1">
        <p:scale>
          <a:sx n="42" d="100"/>
          <a:sy n="42" d="100"/>
        </p:scale>
        <p:origin x="-137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C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067352B-F60E-4F53-80D3-0595784F2BF0}" type="datetimeFigureOut">
              <a:rPr lang="fr-CH"/>
              <a:pPr>
                <a:defRPr/>
              </a:pPr>
              <a:t>29.03.2013</a:t>
            </a:fld>
            <a:endParaRPr lang="fr-C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C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9643CDA-86F0-4EC1-ADE9-F35CF652DC44}" type="slidenum">
              <a:rPr lang="fr-CH"/>
              <a:pPr>
                <a:defRPr/>
              </a:pPr>
              <a:t>‹#›</a:t>
            </a:fld>
            <a:endParaRPr lang="fr-CH"/>
          </a:p>
        </p:txBody>
      </p:sp>
    </p:spTree>
    <p:extLst>
      <p:ext uri="{BB962C8B-B14F-4D97-AF65-F5344CB8AC3E}">
        <p14:creationId xmlns:p14="http://schemas.microsoft.com/office/powerpoint/2010/main" val="19122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22DB8A6-298B-4F77-91E7-15BB6165ACE7}" type="datetimeFigureOut">
              <a:rPr lang="fr-CH"/>
              <a:pPr>
                <a:defRPr/>
              </a:pPr>
              <a:t>29.03.2013</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C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8D97CFF-51D4-4626-B688-EAB21B30AE7E}" type="slidenum">
              <a:rPr lang="fr-CH"/>
              <a:pPr>
                <a:defRPr/>
              </a:pPr>
              <a:t>‹#›</a:t>
            </a:fld>
            <a:endParaRPr lang="fr-CH"/>
          </a:p>
        </p:txBody>
      </p:sp>
    </p:spTree>
    <p:extLst>
      <p:ext uri="{BB962C8B-B14F-4D97-AF65-F5344CB8AC3E}">
        <p14:creationId xmlns:p14="http://schemas.microsoft.com/office/powerpoint/2010/main" val="17684385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H"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F9291B-9C0C-4B90-AA50-2477E46C4358}" type="slidenum">
              <a:rPr lang="fr-CH" smtClean="0"/>
              <a:pPr eaLnBrk="1" hangingPunct="1"/>
              <a:t>1</a:t>
            </a:fld>
            <a:endParaRPr lang="fr-C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H"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9AD416-5DAD-4751-B947-BE3E59E8DF9C}" type="slidenum">
              <a:rPr lang="fr-CH" smtClean="0"/>
              <a:pPr eaLnBrk="1" hangingPunct="1"/>
              <a:t>5</a:t>
            </a:fld>
            <a:endParaRPr lang="fr-C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H"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E2A8DE-9E36-4D11-BB1D-9C398C799624}" type="slidenum">
              <a:rPr lang="fr-CH" smtClean="0"/>
              <a:pPr eaLnBrk="1" hangingPunct="1"/>
              <a:t>32</a:t>
            </a:fld>
            <a:endParaRPr lang="fr-C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smtClean="0"/>
            </a:lvl1pPr>
            <a:extLst/>
          </a:lstStyle>
          <a:p>
            <a:pPr>
              <a:defRPr/>
            </a:pPr>
            <a:fld id="{9E4C7D53-0B2D-49CD-9446-517BA6775A3D}" type="datetime1">
              <a:rPr lang="sr-Latn-CS"/>
              <a:pPr>
                <a:defRPr/>
              </a:pPr>
              <a:t>29.3.2013</a:t>
            </a:fld>
            <a:endParaRPr lang="sr-Latn-CS"/>
          </a:p>
        </p:txBody>
      </p:sp>
      <p:sp>
        <p:nvSpPr>
          <p:cNvPr id="7" name="Footer Placeholder 19"/>
          <p:cNvSpPr>
            <a:spLocks noGrp="1"/>
          </p:cNvSpPr>
          <p:nvPr>
            <p:ph type="ftr" sz="quarter" idx="11"/>
          </p:nvPr>
        </p:nvSpPr>
        <p:spPr/>
        <p:txBody>
          <a:bodyPr/>
          <a:lstStyle>
            <a:lvl1pPr>
              <a:defRPr/>
            </a:lvl1pPr>
            <a:extLst/>
          </a:lstStyle>
          <a:p>
            <a:pPr>
              <a:defRPr/>
            </a:pPr>
            <a:r>
              <a:rPr lang="sr-Latn-CS"/>
              <a:t>@ 2013. Paulownia Investment Project copyright Željko Spasojević   zeljkospas@gmail.com</a:t>
            </a:r>
          </a:p>
        </p:txBody>
      </p:sp>
      <p:sp>
        <p:nvSpPr>
          <p:cNvPr id="8" name="Slide Number Placeholder 9"/>
          <p:cNvSpPr>
            <a:spLocks noGrp="1"/>
          </p:cNvSpPr>
          <p:nvPr>
            <p:ph type="sldNum" sz="quarter" idx="12"/>
          </p:nvPr>
        </p:nvSpPr>
        <p:spPr/>
        <p:txBody>
          <a:bodyPr/>
          <a:lstStyle>
            <a:lvl1pPr>
              <a:defRPr/>
            </a:lvl1pPr>
            <a:extLst/>
          </a:lstStyle>
          <a:p>
            <a:pPr>
              <a:defRPr/>
            </a:pPr>
            <a:fld id="{9C9F71D3-2E11-4BDF-89D8-86161100B3BE}" type="slidenum">
              <a:rPr lang="sr-Latn-CS"/>
              <a:pPr>
                <a:defRPr/>
              </a:pPr>
              <a:t>‹#›</a:t>
            </a:fld>
            <a:endParaRPr lang="sr-Latn-CS"/>
          </a:p>
        </p:txBody>
      </p:sp>
    </p:spTree>
    <p:extLst>
      <p:ext uri="{BB962C8B-B14F-4D97-AF65-F5344CB8AC3E}">
        <p14:creationId xmlns:p14="http://schemas.microsoft.com/office/powerpoint/2010/main" val="243778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E56FDBF-045F-4024-A623-DF32CB85791D}" type="datetime1">
              <a:rPr lang="sr-Latn-CS"/>
              <a:pPr>
                <a:defRPr/>
              </a:pPr>
              <a:t>29.3.2013</a:t>
            </a:fld>
            <a:endParaRPr lang="sr-Latn-CS"/>
          </a:p>
        </p:txBody>
      </p:sp>
      <p:sp>
        <p:nvSpPr>
          <p:cNvPr id="5" name="Footer Placeholder 9"/>
          <p:cNvSpPr>
            <a:spLocks noGrp="1"/>
          </p:cNvSpPr>
          <p:nvPr>
            <p:ph type="ftr" sz="quarter" idx="11"/>
          </p:nvPr>
        </p:nvSpPr>
        <p:spPr/>
        <p:txBody>
          <a:bodyPr/>
          <a:lstStyle>
            <a:lvl1pPr>
              <a:defRPr/>
            </a:lvl1pPr>
          </a:lstStyle>
          <a:p>
            <a:pPr>
              <a:defRPr/>
            </a:pPr>
            <a:r>
              <a:rPr lang="sr-Latn-CS"/>
              <a:t>@ 2013. Paulownia Investment Project copyright Željko Spasojević   zeljkospas@gmail.com</a:t>
            </a:r>
          </a:p>
        </p:txBody>
      </p:sp>
      <p:sp>
        <p:nvSpPr>
          <p:cNvPr id="6" name="Slide Number Placeholder 21"/>
          <p:cNvSpPr>
            <a:spLocks noGrp="1"/>
          </p:cNvSpPr>
          <p:nvPr>
            <p:ph type="sldNum" sz="quarter" idx="12"/>
          </p:nvPr>
        </p:nvSpPr>
        <p:spPr/>
        <p:txBody>
          <a:bodyPr/>
          <a:lstStyle>
            <a:lvl1pPr>
              <a:defRPr/>
            </a:lvl1pPr>
          </a:lstStyle>
          <a:p>
            <a:pPr>
              <a:defRPr/>
            </a:pPr>
            <a:fld id="{E7C26ECD-C6E2-4CF5-9CA3-3F1117CEAE28}" type="slidenum">
              <a:rPr lang="sr-Latn-CS"/>
              <a:pPr>
                <a:defRPr/>
              </a:pPr>
              <a:t>‹#›</a:t>
            </a:fld>
            <a:endParaRPr lang="sr-Latn-CS"/>
          </a:p>
        </p:txBody>
      </p:sp>
    </p:spTree>
    <p:extLst>
      <p:ext uri="{BB962C8B-B14F-4D97-AF65-F5344CB8AC3E}">
        <p14:creationId xmlns:p14="http://schemas.microsoft.com/office/powerpoint/2010/main" val="106336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A5025BA-B62D-42B9-955A-8101CBEC9F7D}" type="datetime1">
              <a:rPr lang="sr-Latn-CS"/>
              <a:pPr>
                <a:defRPr/>
              </a:pPr>
              <a:t>29.3.2013</a:t>
            </a:fld>
            <a:endParaRPr lang="sr-Latn-CS"/>
          </a:p>
        </p:txBody>
      </p:sp>
      <p:sp>
        <p:nvSpPr>
          <p:cNvPr id="5" name="Footer Placeholder 9"/>
          <p:cNvSpPr>
            <a:spLocks noGrp="1"/>
          </p:cNvSpPr>
          <p:nvPr>
            <p:ph type="ftr" sz="quarter" idx="11"/>
          </p:nvPr>
        </p:nvSpPr>
        <p:spPr/>
        <p:txBody>
          <a:bodyPr/>
          <a:lstStyle>
            <a:lvl1pPr>
              <a:defRPr/>
            </a:lvl1pPr>
          </a:lstStyle>
          <a:p>
            <a:pPr>
              <a:defRPr/>
            </a:pPr>
            <a:r>
              <a:rPr lang="sr-Latn-CS"/>
              <a:t>@ 2013. Paulownia Investment Project copyright Željko Spasojević   zeljkospas@gmail.com</a:t>
            </a:r>
          </a:p>
        </p:txBody>
      </p:sp>
      <p:sp>
        <p:nvSpPr>
          <p:cNvPr id="6" name="Slide Number Placeholder 21"/>
          <p:cNvSpPr>
            <a:spLocks noGrp="1"/>
          </p:cNvSpPr>
          <p:nvPr>
            <p:ph type="sldNum" sz="quarter" idx="12"/>
          </p:nvPr>
        </p:nvSpPr>
        <p:spPr/>
        <p:txBody>
          <a:bodyPr/>
          <a:lstStyle>
            <a:lvl1pPr>
              <a:defRPr/>
            </a:lvl1pPr>
          </a:lstStyle>
          <a:p>
            <a:pPr>
              <a:defRPr/>
            </a:pPr>
            <a:fld id="{2B5D593A-F8D4-4F4D-AE7F-0082D37042C9}" type="slidenum">
              <a:rPr lang="sr-Latn-CS"/>
              <a:pPr>
                <a:defRPr/>
              </a:pPr>
              <a:t>‹#›</a:t>
            </a:fld>
            <a:endParaRPr lang="sr-Latn-CS"/>
          </a:p>
        </p:txBody>
      </p:sp>
    </p:spTree>
    <p:extLst>
      <p:ext uri="{BB962C8B-B14F-4D97-AF65-F5344CB8AC3E}">
        <p14:creationId xmlns:p14="http://schemas.microsoft.com/office/powerpoint/2010/main" val="280983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86C056E-96CF-4E99-845F-5BE93D789E45}" type="datetime1">
              <a:rPr lang="sr-Latn-CS"/>
              <a:pPr>
                <a:defRPr/>
              </a:pPr>
              <a:t>29.3.2013</a:t>
            </a:fld>
            <a:endParaRPr lang="sr-Latn-CS"/>
          </a:p>
        </p:txBody>
      </p:sp>
      <p:sp>
        <p:nvSpPr>
          <p:cNvPr id="5" name="Footer Placeholder 9"/>
          <p:cNvSpPr>
            <a:spLocks noGrp="1"/>
          </p:cNvSpPr>
          <p:nvPr>
            <p:ph type="ftr" sz="quarter" idx="11"/>
          </p:nvPr>
        </p:nvSpPr>
        <p:spPr/>
        <p:txBody>
          <a:bodyPr/>
          <a:lstStyle>
            <a:lvl1pPr>
              <a:defRPr/>
            </a:lvl1pPr>
          </a:lstStyle>
          <a:p>
            <a:pPr>
              <a:defRPr/>
            </a:pPr>
            <a:r>
              <a:rPr lang="sr-Latn-CS"/>
              <a:t>@ 2013. Paulownia Investment Project copyright Željko Spasojević   zeljkospas@gmail.com</a:t>
            </a:r>
          </a:p>
        </p:txBody>
      </p:sp>
      <p:sp>
        <p:nvSpPr>
          <p:cNvPr id="6" name="Slide Number Placeholder 21"/>
          <p:cNvSpPr>
            <a:spLocks noGrp="1"/>
          </p:cNvSpPr>
          <p:nvPr>
            <p:ph type="sldNum" sz="quarter" idx="12"/>
          </p:nvPr>
        </p:nvSpPr>
        <p:spPr/>
        <p:txBody>
          <a:bodyPr/>
          <a:lstStyle>
            <a:lvl1pPr>
              <a:defRPr/>
            </a:lvl1pPr>
          </a:lstStyle>
          <a:p>
            <a:pPr>
              <a:defRPr/>
            </a:pPr>
            <a:fld id="{E82575BB-AFA7-446B-A8DA-412B1DBCA81B}" type="slidenum">
              <a:rPr lang="sr-Latn-CS"/>
              <a:pPr>
                <a:defRPr/>
              </a:pPr>
              <a:t>‹#›</a:t>
            </a:fld>
            <a:endParaRPr lang="sr-Latn-CS"/>
          </a:p>
        </p:txBody>
      </p:sp>
    </p:spTree>
    <p:extLst>
      <p:ext uri="{BB962C8B-B14F-4D97-AF65-F5344CB8AC3E}">
        <p14:creationId xmlns:p14="http://schemas.microsoft.com/office/powerpoint/2010/main" val="44234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smtClean="0"/>
            </a:lvl1pPr>
            <a:extLst/>
          </a:lstStyle>
          <a:p>
            <a:pPr>
              <a:defRPr/>
            </a:pPr>
            <a:fld id="{C94D305A-5595-41F6-AE32-D2914FD8EFE3}" type="datetime1">
              <a:rPr lang="sr-Latn-CS"/>
              <a:pPr>
                <a:defRPr/>
              </a:pPr>
              <a:t>29.3.2013</a:t>
            </a:fld>
            <a:endParaRPr lang="sr-Latn-CS"/>
          </a:p>
        </p:txBody>
      </p:sp>
      <p:sp>
        <p:nvSpPr>
          <p:cNvPr id="9" name="Footer Placeholder 4"/>
          <p:cNvSpPr>
            <a:spLocks noGrp="1"/>
          </p:cNvSpPr>
          <p:nvPr>
            <p:ph type="ftr" sz="quarter" idx="11"/>
          </p:nvPr>
        </p:nvSpPr>
        <p:spPr/>
        <p:txBody>
          <a:bodyPr/>
          <a:lstStyle>
            <a:lvl1pPr>
              <a:defRPr/>
            </a:lvl1pPr>
            <a:extLst/>
          </a:lstStyle>
          <a:p>
            <a:pPr>
              <a:defRPr/>
            </a:pPr>
            <a:r>
              <a:rPr lang="sr-Latn-CS"/>
              <a:t>@ 2013. Paulownia Investment Project copyright Željko Spasojević   zeljkospas@gmail.com</a:t>
            </a:r>
          </a:p>
        </p:txBody>
      </p:sp>
      <p:sp>
        <p:nvSpPr>
          <p:cNvPr id="10" name="Slide Number Placeholder 5"/>
          <p:cNvSpPr>
            <a:spLocks noGrp="1"/>
          </p:cNvSpPr>
          <p:nvPr>
            <p:ph type="sldNum" sz="quarter" idx="12"/>
          </p:nvPr>
        </p:nvSpPr>
        <p:spPr/>
        <p:txBody>
          <a:bodyPr/>
          <a:lstStyle>
            <a:lvl1pPr>
              <a:defRPr/>
            </a:lvl1pPr>
            <a:extLst/>
          </a:lstStyle>
          <a:p>
            <a:pPr>
              <a:defRPr/>
            </a:pPr>
            <a:fld id="{B97BA01E-583B-4A4D-AB8E-C989BE9CE90F}" type="slidenum">
              <a:rPr lang="sr-Latn-CS"/>
              <a:pPr>
                <a:defRPr/>
              </a:pPr>
              <a:t>‹#›</a:t>
            </a:fld>
            <a:endParaRPr lang="sr-Latn-CS"/>
          </a:p>
        </p:txBody>
      </p:sp>
    </p:spTree>
    <p:extLst>
      <p:ext uri="{BB962C8B-B14F-4D97-AF65-F5344CB8AC3E}">
        <p14:creationId xmlns:p14="http://schemas.microsoft.com/office/powerpoint/2010/main" val="401539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EAABB2E-605A-4DB4-8B92-8E37B7346FBD}" type="datetime1">
              <a:rPr lang="sr-Latn-CS"/>
              <a:pPr>
                <a:defRPr/>
              </a:pPr>
              <a:t>29.3.2013</a:t>
            </a:fld>
            <a:endParaRPr lang="sr-Latn-CS"/>
          </a:p>
        </p:txBody>
      </p:sp>
      <p:sp>
        <p:nvSpPr>
          <p:cNvPr id="6" name="Footer Placeholder 9"/>
          <p:cNvSpPr>
            <a:spLocks noGrp="1"/>
          </p:cNvSpPr>
          <p:nvPr>
            <p:ph type="ftr" sz="quarter" idx="11"/>
          </p:nvPr>
        </p:nvSpPr>
        <p:spPr/>
        <p:txBody>
          <a:bodyPr/>
          <a:lstStyle>
            <a:lvl1pPr>
              <a:defRPr/>
            </a:lvl1pPr>
          </a:lstStyle>
          <a:p>
            <a:pPr>
              <a:defRPr/>
            </a:pPr>
            <a:r>
              <a:rPr lang="sr-Latn-CS"/>
              <a:t>@ 2013. Paulownia Investment Project copyright Željko Spasojević   zeljkospas@gmail.com</a:t>
            </a:r>
          </a:p>
        </p:txBody>
      </p:sp>
      <p:sp>
        <p:nvSpPr>
          <p:cNvPr id="7" name="Slide Number Placeholder 21"/>
          <p:cNvSpPr>
            <a:spLocks noGrp="1"/>
          </p:cNvSpPr>
          <p:nvPr>
            <p:ph type="sldNum" sz="quarter" idx="12"/>
          </p:nvPr>
        </p:nvSpPr>
        <p:spPr/>
        <p:txBody>
          <a:bodyPr/>
          <a:lstStyle>
            <a:lvl1pPr>
              <a:defRPr/>
            </a:lvl1pPr>
          </a:lstStyle>
          <a:p>
            <a:pPr>
              <a:defRPr/>
            </a:pPr>
            <a:fld id="{00E64CFD-7A92-4D5B-8EF6-C46E9B20C1D8}" type="slidenum">
              <a:rPr lang="sr-Latn-CS"/>
              <a:pPr>
                <a:defRPr/>
              </a:pPr>
              <a:t>‹#›</a:t>
            </a:fld>
            <a:endParaRPr lang="sr-Latn-CS"/>
          </a:p>
        </p:txBody>
      </p:sp>
    </p:spTree>
    <p:extLst>
      <p:ext uri="{BB962C8B-B14F-4D97-AF65-F5344CB8AC3E}">
        <p14:creationId xmlns:p14="http://schemas.microsoft.com/office/powerpoint/2010/main" val="7528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extLst/>
          </a:lstStyle>
          <a:p>
            <a:pPr>
              <a:defRPr/>
            </a:pPr>
            <a:fld id="{76908375-889A-4399-A215-842C1A601C7A}" type="datetime1">
              <a:rPr lang="sr-Latn-CS"/>
              <a:pPr>
                <a:defRPr/>
              </a:pPr>
              <a:t>29.3.2013</a:t>
            </a:fld>
            <a:endParaRPr lang="sr-Latn-CS"/>
          </a:p>
        </p:txBody>
      </p:sp>
      <p:sp>
        <p:nvSpPr>
          <p:cNvPr id="8" name="Footer Placeholder 7"/>
          <p:cNvSpPr>
            <a:spLocks noGrp="1"/>
          </p:cNvSpPr>
          <p:nvPr>
            <p:ph type="ftr" sz="quarter" idx="11"/>
          </p:nvPr>
        </p:nvSpPr>
        <p:spPr/>
        <p:txBody>
          <a:bodyPr/>
          <a:lstStyle>
            <a:lvl1pPr>
              <a:defRPr/>
            </a:lvl1pPr>
            <a:extLst/>
          </a:lstStyle>
          <a:p>
            <a:pPr>
              <a:defRPr/>
            </a:pPr>
            <a:r>
              <a:rPr lang="sr-Latn-CS"/>
              <a:t>@ 2013. Paulownia Investment Project copyright Željko Spasojević   zeljkospas@gmail.com</a:t>
            </a:r>
          </a:p>
        </p:txBody>
      </p:sp>
      <p:sp>
        <p:nvSpPr>
          <p:cNvPr id="9" name="Slide Number Placeholder 8"/>
          <p:cNvSpPr>
            <a:spLocks noGrp="1"/>
          </p:cNvSpPr>
          <p:nvPr>
            <p:ph type="sldNum" sz="quarter" idx="12"/>
          </p:nvPr>
        </p:nvSpPr>
        <p:spPr/>
        <p:txBody>
          <a:bodyPr/>
          <a:lstStyle>
            <a:lvl1pPr>
              <a:defRPr/>
            </a:lvl1pPr>
            <a:extLst/>
          </a:lstStyle>
          <a:p>
            <a:pPr>
              <a:defRPr/>
            </a:pPr>
            <a:fld id="{D61407F9-35DA-447F-B8B1-958AE72A39C6}" type="slidenum">
              <a:rPr lang="sr-Latn-CS"/>
              <a:pPr>
                <a:defRPr/>
              </a:pPr>
              <a:t>‹#›</a:t>
            </a:fld>
            <a:endParaRPr lang="sr-Latn-CS"/>
          </a:p>
        </p:txBody>
      </p:sp>
    </p:spTree>
    <p:extLst>
      <p:ext uri="{BB962C8B-B14F-4D97-AF65-F5344CB8AC3E}">
        <p14:creationId xmlns:p14="http://schemas.microsoft.com/office/powerpoint/2010/main" val="355923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B09994F9-D5FD-44DD-B21A-C9C47DD2CA87}" type="datetime1">
              <a:rPr lang="sr-Latn-CS"/>
              <a:pPr>
                <a:defRPr/>
              </a:pPr>
              <a:t>29.3.2013</a:t>
            </a:fld>
            <a:endParaRPr lang="sr-Latn-CS"/>
          </a:p>
        </p:txBody>
      </p:sp>
      <p:sp>
        <p:nvSpPr>
          <p:cNvPr id="4" name="Footer Placeholder 9"/>
          <p:cNvSpPr>
            <a:spLocks noGrp="1"/>
          </p:cNvSpPr>
          <p:nvPr>
            <p:ph type="ftr" sz="quarter" idx="11"/>
          </p:nvPr>
        </p:nvSpPr>
        <p:spPr/>
        <p:txBody>
          <a:bodyPr/>
          <a:lstStyle>
            <a:lvl1pPr>
              <a:defRPr/>
            </a:lvl1pPr>
          </a:lstStyle>
          <a:p>
            <a:pPr>
              <a:defRPr/>
            </a:pPr>
            <a:r>
              <a:rPr lang="sr-Latn-CS"/>
              <a:t>@ 2013. Paulownia Investment Project copyright Željko Spasojević   zeljkospas@gmail.com</a:t>
            </a:r>
          </a:p>
        </p:txBody>
      </p:sp>
      <p:sp>
        <p:nvSpPr>
          <p:cNvPr id="5" name="Slide Number Placeholder 21"/>
          <p:cNvSpPr>
            <a:spLocks noGrp="1"/>
          </p:cNvSpPr>
          <p:nvPr>
            <p:ph type="sldNum" sz="quarter" idx="12"/>
          </p:nvPr>
        </p:nvSpPr>
        <p:spPr/>
        <p:txBody>
          <a:bodyPr/>
          <a:lstStyle>
            <a:lvl1pPr>
              <a:defRPr/>
            </a:lvl1pPr>
          </a:lstStyle>
          <a:p>
            <a:pPr>
              <a:defRPr/>
            </a:pPr>
            <a:fld id="{A09B30F2-9798-49A4-BB15-54F7ABC57D59}" type="slidenum">
              <a:rPr lang="sr-Latn-CS"/>
              <a:pPr>
                <a:defRPr/>
              </a:pPr>
              <a:t>‹#›</a:t>
            </a:fld>
            <a:endParaRPr lang="sr-Latn-CS"/>
          </a:p>
        </p:txBody>
      </p:sp>
    </p:spTree>
    <p:extLst>
      <p:ext uri="{BB962C8B-B14F-4D97-AF65-F5344CB8AC3E}">
        <p14:creationId xmlns:p14="http://schemas.microsoft.com/office/powerpoint/2010/main" val="182462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smtClean="0"/>
            </a:lvl1pPr>
            <a:extLst/>
          </a:lstStyle>
          <a:p>
            <a:pPr>
              <a:defRPr/>
            </a:pPr>
            <a:fld id="{2DF9A8F7-DCD1-498F-9A51-CDEDA3D039E8}" type="datetime1">
              <a:rPr lang="sr-Latn-CS"/>
              <a:pPr>
                <a:defRPr/>
              </a:pPr>
              <a:t>29.3.2013</a:t>
            </a:fld>
            <a:endParaRPr lang="sr-Latn-CS"/>
          </a:p>
        </p:txBody>
      </p:sp>
      <p:sp>
        <p:nvSpPr>
          <p:cNvPr id="5" name="Footer Placeholder 2"/>
          <p:cNvSpPr>
            <a:spLocks noGrp="1"/>
          </p:cNvSpPr>
          <p:nvPr>
            <p:ph type="ftr" sz="quarter" idx="11"/>
          </p:nvPr>
        </p:nvSpPr>
        <p:spPr/>
        <p:txBody>
          <a:bodyPr/>
          <a:lstStyle>
            <a:lvl1pPr>
              <a:defRPr/>
            </a:lvl1pPr>
            <a:extLst/>
          </a:lstStyle>
          <a:p>
            <a:pPr>
              <a:defRPr/>
            </a:pPr>
            <a:r>
              <a:rPr lang="sr-Latn-CS"/>
              <a:t>@ 2013. Paulownia Investment Project copyright Željko Spasojević   zeljkospas@gmail.com</a:t>
            </a:r>
          </a:p>
        </p:txBody>
      </p:sp>
      <p:sp>
        <p:nvSpPr>
          <p:cNvPr id="6" name="Slide Number Placeholder 3"/>
          <p:cNvSpPr>
            <a:spLocks noGrp="1"/>
          </p:cNvSpPr>
          <p:nvPr>
            <p:ph type="sldNum" sz="quarter" idx="12"/>
          </p:nvPr>
        </p:nvSpPr>
        <p:spPr/>
        <p:txBody>
          <a:bodyPr/>
          <a:lstStyle>
            <a:lvl1pPr>
              <a:defRPr/>
            </a:lvl1pPr>
            <a:extLst/>
          </a:lstStyle>
          <a:p>
            <a:pPr>
              <a:defRPr/>
            </a:pPr>
            <a:fld id="{E09EA2E1-1360-4608-B7ED-E5BC89445ABF}" type="slidenum">
              <a:rPr lang="sr-Latn-CS"/>
              <a:pPr>
                <a:defRPr/>
              </a:pPr>
              <a:t>‹#›</a:t>
            </a:fld>
            <a:endParaRPr lang="sr-Latn-CS"/>
          </a:p>
        </p:txBody>
      </p:sp>
    </p:spTree>
    <p:extLst>
      <p:ext uri="{BB962C8B-B14F-4D97-AF65-F5344CB8AC3E}">
        <p14:creationId xmlns:p14="http://schemas.microsoft.com/office/powerpoint/2010/main" val="21343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EF47CD90-BA3D-41F6-AB37-6D80BB540739}" type="datetime1">
              <a:rPr lang="sr-Latn-CS"/>
              <a:pPr>
                <a:defRPr/>
              </a:pPr>
              <a:t>29.3.2013</a:t>
            </a:fld>
            <a:endParaRPr lang="sr-Latn-CS"/>
          </a:p>
        </p:txBody>
      </p:sp>
      <p:sp>
        <p:nvSpPr>
          <p:cNvPr id="6" name="Footer Placeholder 5"/>
          <p:cNvSpPr>
            <a:spLocks noGrp="1"/>
          </p:cNvSpPr>
          <p:nvPr>
            <p:ph type="ftr" sz="quarter" idx="11"/>
          </p:nvPr>
        </p:nvSpPr>
        <p:spPr/>
        <p:txBody>
          <a:bodyPr/>
          <a:lstStyle>
            <a:lvl1pPr>
              <a:defRPr/>
            </a:lvl1pPr>
            <a:extLst/>
          </a:lstStyle>
          <a:p>
            <a:pPr>
              <a:defRPr/>
            </a:pPr>
            <a:r>
              <a:rPr lang="sr-Latn-CS"/>
              <a:t>@ 2013. Paulownia Investment Project copyright Željko Spasojević   zeljkospas@gmail.com</a:t>
            </a:r>
          </a:p>
        </p:txBody>
      </p:sp>
      <p:sp>
        <p:nvSpPr>
          <p:cNvPr id="7" name="Slide Number Placeholder 6"/>
          <p:cNvSpPr>
            <a:spLocks noGrp="1"/>
          </p:cNvSpPr>
          <p:nvPr>
            <p:ph type="sldNum" sz="quarter" idx="12"/>
          </p:nvPr>
        </p:nvSpPr>
        <p:spPr/>
        <p:txBody>
          <a:bodyPr/>
          <a:lstStyle>
            <a:lvl1pPr>
              <a:defRPr/>
            </a:lvl1pPr>
            <a:extLst/>
          </a:lstStyle>
          <a:p>
            <a:pPr>
              <a:defRPr/>
            </a:pPr>
            <a:fld id="{8E228730-F7AB-4029-A5E3-DC8EDF6DE8BE}" type="slidenum">
              <a:rPr lang="sr-Latn-CS"/>
              <a:pPr>
                <a:defRPr/>
              </a:pPr>
              <a:t>‹#›</a:t>
            </a:fld>
            <a:endParaRPr lang="sr-Latn-CS"/>
          </a:p>
        </p:txBody>
      </p:sp>
    </p:spTree>
    <p:extLst>
      <p:ext uri="{BB962C8B-B14F-4D97-AF65-F5344CB8AC3E}">
        <p14:creationId xmlns:p14="http://schemas.microsoft.com/office/powerpoint/2010/main" val="379279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extLst/>
          </a:lstStyle>
          <a:p>
            <a:pPr>
              <a:defRPr/>
            </a:pPr>
            <a:fld id="{5038624F-8496-4A97-A515-05249161FF01}" type="datetime1">
              <a:rPr lang="sr-Latn-CS"/>
              <a:pPr>
                <a:defRPr/>
              </a:pPr>
              <a:t>29.3.2013</a:t>
            </a:fld>
            <a:endParaRPr lang="sr-Latn-CS"/>
          </a:p>
        </p:txBody>
      </p:sp>
      <p:sp>
        <p:nvSpPr>
          <p:cNvPr id="9" name="Footer Placeholder 5"/>
          <p:cNvSpPr>
            <a:spLocks noGrp="1"/>
          </p:cNvSpPr>
          <p:nvPr>
            <p:ph type="ftr" sz="quarter" idx="11"/>
          </p:nvPr>
        </p:nvSpPr>
        <p:spPr/>
        <p:txBody>
          <a:bodyPr/>
          <a:lstStyle>
            <a:lvl1pPr>
              <a:defRPr/>
            </a:lvl1pPr>
            <a:extLst/>
          </a:lstStyle>
          <a:p>
            <a:pPr>
              <a:defRPr/>
            </a:pPr>
            <a:r>
              <a:rPr lang="sr-Latn-CS"/>
              <a:t>@ 2013. Paulownia Investment Project copyright Željko Spasojević   zeljkospas@gmail.com</a:t>
            </a:r>
          </a:p>
        </p:txBody>
      </p:sp>
      <p:sp>
        <p:nvSpPr>
          <p:cNvPr id="10" name="Slide Number Placeholder 6"/>
          <p:cNvSpPr>
            <a:spLocks noGrp="1"/>
          </p:cNvSpPr>
          <p:nvPr>
            <p:ph type="sldNum" sz="quarter" idx="12"/>
          </p:nvPr>
        </p:nvSpPr>
        <p:spPr/>
        <p:txBody>
          <a:bodyPr/>
          <a:lstStyle>
            <a:lvl1pPr>
              <a:defRPr/>
            </a:lvl1pPr>
            <a:extLst/>
          </a:lstStyle>
          <a:p>
            <a:pPr>
              <a:defRPr/>
            </a:pPr>
            <a:fld id="{79BA4769-CA10-49C4-B1D9-46ACA8321B1E}" type="slidenum">
              <a:rPr lang="sr-Latn-CS"/>
              <a:pPr>
                <a:defRPr/>
              </a:pPr>
              <a:t>‹#›</a:t>
            </a:fld>
            <a:endParaRPr lang="sr-Latn-CS"/>
          </a:p>
        </p:txBody>
      </p:sp>
    </p:spTree>
    <p:extLst>
      <p:ext uri="{BB962C8B-B14F-4D97-AF65-F5344CB8AC3E}">
        <p14:creationId xmlns:p14="http://schemas.microsoft.com/office/powerpoint/2010/main" val="117891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latin typeface="Arial" charset="0"/>
                <a:cs typeface="Arial" charset="0"/>
              </a:defRPr>
            </a:lvl1pPr>
            <a:extLst/>
          </a:lstStyle>
          <a:p>
            <a:pPr>
              <a:defRPr/>
            </a:pPr>
            <a:fld id="{FE67CAFB-F957-4B36-9EE5-ED95B7E9C0D4}" type="datetime1">
              <a:rPr lang="sr-Latn-CS"/>
              <a:pPr>
                <a:defRPr/>
              </a:pPr>
              <a:t>29.3.2013</a:t>
            </a:fld>
            <a:endParaRPr lang="sr-Latn-C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Arial" charset="0"/>
              </a:defRPr>
            </a:lvl1pPr>
            <a:extLst/>
          </a:lstStyle>
          <a:p>
            <a:pPr>
              <a:defRPr/>
            </a:pPr>
            <a:r>
              <a:rPr lang="sr-Latn-CS"/>
              <a:t>@ 2013. Paulownia Investment Project copyright Željko Spasojević   zeljkospas@gmail.com</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Arial" charset="0"/>
              </a:defRPr>
            </a:lvl1pPr>
            <a:extLst/>
          </a:lstStyle>
          <a:p>
            <a:pPr>
              <a:defRPr/>
            </a:pPr>
            <a:fld id="{1176CFC2-40E2-4BD6-93A8-1B65CA0173D3}" type="slidenum">
              <a:rPr lang="sr-Latn-CS"/>
              <a:pPr>
                <a:defRPr/>
              </a:pPr>
              <a:t>‹#›</a:t>
            </a:fld>
            <a:endParaRPr lang="sr-Latn-C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62" r:id="rId1"/>
    <p:sldLayoutId id="2147483857" r:id="rId2"/>
    <p:sldLayoutId id="2147483863" r:id="rId3"/>
    <p:sldLayoutId id="2147483858" r:id="rId4"/>
    <p:sldLayoutId id="2147483864" r:id="rId5"/>
    <p:sldLayoutId id="2147483859" r:id="rId6"/>
    <p:sldLayoutId id="2147483865" r:id="rId7"/>
    <p:sldLayoutId id="2147483866" r:id="rId8"/>
    <p:sldLayoutId id="2147483867" r:id="rId9"/>
    <p:sldLayoutId id="2147483860" r:id="rId10"/>
    <p:sldLayoutId id="2147483861"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811217" y="1387599"/>
            <a:ext cx="2411413" cy="2257425"/>
          </a:xfrm>
        </p:spPr>
        <p:txBody>
          <a:bodyPr/>
          <a:lstStyle/>
          <a:p>
            <a:pPr algn="ctr" eaLnBrk="1" fontAlgn="auto" hangingPunct="1">
              <a:spcAft>
                <a:spcPts val="0"/>
              </a:spcAft>
              <a:defRPr/>
            </a:pPr>
            <a:r>
              <a:rPr lang="sr-Latn-CS" sz="3200" b="1" dirty="0" smtClean="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t>Drvo budućnostiD</a:t>
            </a:r>
            <a:r>
              <a:rPr lang="fr-CH" sz="3200" b="1" dirty="0" err="1" smtClean="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t>rvo</a:t>
            </a:r>
            <a:r>
              <a:rPr lang="fr-CH" sz="3200" b="1" dirty="0" smtClean="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t> </a:t>
            </a:r>
            <a:r>
              <a:rPr lang="sr-Latn-CS" sz="3200" b="1" dirty="0" smtClean="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t/>
            </a:r>
            <a:br>
              <a:rPr lang="sr-Latn-CS" sz="3200" b="1" dirty="0" smtClean="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br>
            <a:r>
              <a:rPr lang="sr-Latn-CS" sz="3200" b="1" dirty="0" smtClean="0">
                <a:solidFill>
                  <a:schemeClr val="tx2">
                    <a:satMod val="130000"/>
                  </a:schemeClr>
                </a:solidFill>
                <a:effectLst>
                  <a:outerShdw blurRad="38100" dist="38100" dir="2700000" algn="tl">
                    <a:srgbClr val="000000">
                      <a:alpha val="43137"/>
                    </a:srgbClr>
                  </a:outerShdw>
                </a:effectLst>
                <a:latin typeface="Arial" pitchFamily="34" charset="0"/>
                <a:cs typeface="Arial" pitchFamily="34" charset="0"/>
              </a:rPr>
              <a:t>za sve</a:t>
            </a:r>
          </a:p>
        </p:txBody>
      </p:sp>
      <p:sp>
        <p:nvSpPr>
          <p:cNvPr id="2" name="TextBox 1"/>
          <p:cNvSpPr txBox="1"/>
          <p:nvPr/>
        </p:nvSpPr>
        <p:spPr>
          <a:xfrm>
            <a:off x="1477963" y="222250"/>
            <a:ext cx="7918450" cy="830263"/>
          </a:xfrm>
          <a:prstGeom prst="rect">
            <a:avLst/>
          </a:prstGeom>
          <a:noFill/>
        </p:spPr>
        <p:txBody>
          <a:bodyPr>
            <a:spAutoFit/>
          </a:bodyPr>
          <a:lstStyle/>
          <a:p>
            <a:pPr algn="just">
              <a:defRPr/>
            </a:pPr>
            <a:r>
              <a:rPr lang="fr-CH" sz="4800" b="1" spc="600" dirty="0">
                <a:solidFill>
                  <a:srgbClr val="4F271C"/>
                </a:solidFill>
                <a:ea typeface="+mj-ea"/>
              </a:rPr>
              <a:t>Paulownia </a:t>
            </a:r>
            <a:r>
              <a:rPr lang="fr-CH" sz="4800" b="1" spc="600" dirty="0" err="1">
                <a:solidFill>
                  <a:srgbClr val="4F271C"/>
                </a:solidFill>
                <a:ea typeface="+mj-ea"/>
              </a:rPr>
              <a:t>Elongata</a:t>
            </a:r>
            <a:endParaRPr lang="fr-CH" sz="4800" spc="600" dirty="0"/>
          </a:p>
        </p:txBody>
      </p:sp>
      <p:sp>
        <p:nvSpPr>
          <p:cNvPr id="6" name="Slide Number Placeholder 5"/>
          <p:cNvSpPr>
            <a:spLocks noGrp="1"/>
          </p:cNvSpPr>
          <p:nvPr>
            <p:ph type="sldNum" sz="quarter" idx="12"/>
          </p:nvPr>
        </p:nvSpPr>
        <p:spPr/>
        <p:txBody>
          <a:bodyPr/>
          <a:lstStyle/>
          <a:p>
            <a:pPr>
              <a:defRPr/>
            </a:pPr>
            <a:fld id="{B092CC67-A36B-4D25-92C8-EE6D531E993A}" type="slidenum">
              <a:rPr lang="sr-Latn-CS" smtClean="0"/>
              <a:pPr>
                <a:defRPr/>
              </a:pPr>
              <a:t>1</a:t>
            </a:fld>
            <a:endParaRPr lang="sr-Latn-CS"/>
          </a:p>
        </p:txBody>
      </p:sp>
      <p:pic>
        <p:nvPicPr>
          <p:cNvPr id="8202" name="Picture 10" descr="D:\ARHIVA_SynchroAcerFEV2013\PLANTO-Paulownia\Photo\treetrunk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077072"/>
            <a:ext cx="5829300" cy="22479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205" name="Picture 13" descr="D:\ARHIVA_SynchroAcerFEV2013\PLANTO-Paulownia\Photo\plantacion-de-paulownia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5" y="1024390"/>
            <a:ext cx="3888432" cy="29163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163" y="6026150"/>
            <a:ext cx="3060700" cy="503238"/>
          </a:xfrm>
        </p:spPr>
        <p:txBody>
          <a:bodyPr>
            <a:noAutofit/>
          </a:bodyPr>
          <a:lstStyle/>
          <a:p>
            <a:pPr eaLnBrk="1" hangingPunct="1">
              <a:defRPr/>
            </a:pPr>
            <a:r>
              <a:rPr lang="sr-Latn-CS" sz="2400" b="1" dirty="0" smtClean="0">
                <a:solidFill>
                  <a:srgbClr val="4F271C"/>
                </a:solidFill>
                <a:effectLst/>
                <a:latin typeface="Arial" pitchFamily="34" charset="0"/>
                <a:cs typeface="Arial" pitchFamily="34" charset="0"/>
              </a:rPr>
              <a:t>1. septembar 2012</a:t>
            </a:r>
            <a:r>
              <a:rPr lang="sr-Latn-CS" sz="2400" b="1" dirty="0">
                <a:solidFill>
                  <a:srgbClr val="4F271C"/>
                </a:solidFill>
                <a:effectLst/>
                <a:latin typeface="Arial" pitchFamily="34" charset="0"/>
                <a:cs typeface="Arial" pitchFamily="34" charset="0"/>
              </a:rPr>
              <a:t>.</a:t>
            </a:r>
            <a:endParaRPr lang="fr-CH" sz="2400" dirty="0"/>
          </a:p>
        </p:txBody>
      </p:sp>
      <p:pic>
        <p:nvPicPr>
          <p:cNvPr id="56322" name="Picture 2" descr="D:\ARHIVA_SynchroAcerFEV2013\Botanics\paulownia\120815_ZasadPaulownia\120829_Polonija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531440"/>
            <a:ext cx="8128000" cy="6096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6324" name="Picture 4" descr="D:\ARHIVA_SynchroAcerFEV2013\Botanics\paulownia\120815_ZasadPaulownia\120829_Polonija (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516560"/>
            <a:ext cx="2676525" cy="401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lide Number Placeholder 2"/>
          <p:cNvSpPr>
            <a:spLocks noGrp="1"/>
          </p:cNvSpPr>
          <p:nvPr>
            <p:ph type="sldNum" sz="quarter" idx="12"/>
          </p:nvPr>
        </p:nvSpPr>
        <p:spPr/>
        <p:txBody>
          <a:bodyPr/>
          <a:lstStyle/>
          <a:p>
            <a:pPr>
              <a:defRPr/>
            </a:pPr>
            <a:fld id="{58D89C0E-F27E-4009-BA63-3C5286B47690}" type="slidenum">
              <a:rPr lang="sr-Latn-CS" smtClean="0"/>
              <a:pPr>
                <a:defRPr/>
              </a:pPr>
              <a:t>10</a:t>
            </a:fld>
            <a:endParaRPr lang="sr-Latn-C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54138" y="363538"/>
            <a:ext cx="3754437" cy="649287"/>
          </a:xfrm>
        </p:spPr>
        <p:txBody>
          <a:bodyPr>
            <a:noAutofit/>
          </a:bodyPr>
          <a:lstStyle/>
          <a:p>
            <a:pPr algn="ctr" eaLnBrk="1" fontAlgn="auto" hangingPunct="1">
              <a:spcAft>
                <a:spcPts val="0"/>
              </a:spcAft>
              <a:defRPr/>
            </a:pPr>
            <a:r>
              <a:rPr lang="sr-Latn-CS" sz="2000" b="1" dirty="0" smtClean="0">
                <a:solidFill>
                  <a:schemeClr val="tx2">
                    <a:satMod val="130000"/>
                  </a:schemeClr>
                </a:solidFill>
                <a:effectLst/>
                <a:latin typeface="Arial" pitchFamily="34" charset="0"/>
                <a:cs typeface="Arial" pitchFamily="34" charset="0"/>
              </a:rPr>
              <a:t>Veličina rasada 60 dana posle sadnje</a:t>
            </a:r>
          </a:p>
        </p:txBody>
      </p:sp>
      <p:sp>
        <p:nvSpPr>
          <p:cNvPr id="4" name="Title 1"/>
          <p:cNvSpPr txBox="1">
            <a:spLocks/>
          </p:cNvSpPr>
          <p:nvPr/>
        </p:nvSpPr>
        <p:spPr bwMode="auto">
          <a:xfrm>
            <a:off x="5113338" y="363538"/>
            <a:ext cx="3754437" cy="571500"/>
          </a:xfrm>
          <a:prstGeom prst="rect">
            <a:avLst/>
          </a:prstGeom>
          <a:noFill/>
          <a:ln w="9525">
            <a:noFill/>
            <a:miter lim="800000"/>
            <a:headEnd/>
            <a:tailEnd/>
          </a:ln>
        </p:spPr>
        <p:txBody>
          <a:bodyPr anchor="ctr"/>
          <a:lstStyle/>
          <a:p>
            <a:pPr algn="ctr" eaLnBrk="0" hangingPunct="0">
              <a:defRPr/>
            </a:pPr>
            <a:r>
              <a:rPr lang="sr-Latn-CS" sz="2000" b="1" dirty="0">
                <a:solidFill>
                  <a:srgbClr val="4F271C">
                    <a:satMod val="130000"/>
                  </a:srgbClr>
                </a:solidFill>
                <a:ea typeface="+mj-ea"/>
              </a:rPr>
              <a:t>Veličina rasada 90 dana posle sadnje</a:t>
            </a:r>
            <a:endParaRPr lang="sr-Latn-CS" sz="2000" b="1" dirty="0">
              <a:solidFill>
                <a:schemeClr val="tx2">
                  <a:satMod val="130000"/>
                </a:schemeClr>
              </a:solidFill>
              <a:ea typeface="+mj-ea"/>
            </a:endParaRPr>
          </a:p>
        </p:txBody>
      </p:sp>
      <p:pic>
        <p:nvPicPr>
          <p:cNvPr id="54274" name="Picture 2" descr="D:\ARHIVA_SynchroAcerFEV2013\Botanics\paulownia\120815_ZasadPaulownia\120720_PaulovnijaiJa.jpg"/>
          <p:cNvPicPr>
            <a:picLocks noChangeAspect="1" noChangeArrowheads="1"/>
          </p:cNvPicPr>
          <p:nvPr/>
        </p:nvPicPr>
        <p:blipFill>
          <a:blip r:embed="rId2"/>
          <a:srcRect/>
          <a:stretch>
            <a:fillRect/>
          </a:stretch>
        </p:blipFill>
        <p:spPr bwMode="auto">
          <a:xfrm>
            <a:off x="1354138" y="1171575"/>
            <a:ext cx="3433762" cy="5294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4277" name="Picture 5" descr="D:\ARHIVA_SynchroAcerFEV2013\Botanics\paulownia\120815_ZasadPaulownia\120829_Polonija (9).JPG"/>
          <p:cNvPicPr>
            <a:picLocks noChangeAspect="1" noChangeArrowheads="1"/>
          </p:cNvPicPr>
          <p:nvPr/>
        </p:nvPicPr>
        <p:blipFill>
          <a:blip r:embed="rId3"/>
          <a:srcRect/>
          <a:stretch>
            <a:fillRect/>
          </a:stretch>
        </p:blipFill>
        <p:spPr bwMode="auto">
          <a:xfrm>
            <a:off x="5219700" y="1168400"/>
            <a:ext cx="3536950" cy="530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438" name="Picture 6" descr="D:\ARHIVA_SynchroAcerFEV2013\Botanics\paulownia\Prezentacija\BrutoDocs\Photo\sadn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314950"/>
            <a:ext cx="8477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FA1B3B6-3DCF-4036-9132-5CF1539EA63C}" type="slidenum">
              <a:rPr lang="sr-Latn-CS" smtClean="0"/>
              <a:pPr>
                <a:defRPr/>
              </a:pPr>
              <a:t>11</a:t>
            </a:fld>
            <a:endParaRPr lang="sr-Latn-C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84350" y="485800"/>
            <a:ext cx="6748090" cy="422920"/>
          </a:xfrm>
        </p:spPr>
        <p:txBody>
          <a:bodyPr>
            <a:noAutofit/>
          </a:bodyPr>
          <a:lstStyle/>
          <a:p>
            <a:pPr algn="ctr" eaLnBrk="1" fontAlgn="auto" hangingPunct="1">
              <a:spcAft>
                <a:spcPts val="0"/>
              </a:spcAft>
              <a:defRPr/>
            </a:pPr>
            <a:r>
              <a:rPr lang="sr-Latn-CS" sz="2400" b="1" dirty="0" smtClean="0">
                <a:solidFill>
                  <a:schemeClr val="tx2">
                    <a:satMod val="130000"/>
                  </a:schemeClr>
                </a:solidFill>
                <a:effectLst/>
                <a:latin typeface="Arial" pitchFamily="34" charset="0"/>
                <a:cs typeface="Arial" pitchFamily="34" charset="0"/>
              </a:rPr>
              <a:t>Zasad </a:t>
            </a:r>
            <a:r>
              <a:rPr lang="sr-Latn-CS" sz="2400" b="1" dirty="0" smtClean="0">
                <a:solidFill>
                  <a:schemeClr val="tx2">
                    <a:satMod val="130000"/>
                  </a:schemeClr>
                </a:solidFill>
                <a:effectLst/>
                <a:latin typeface="Arial" pitchFamily="34" charset="0"/>
                <a:cs typeface="Arial" pitchFamily="34" charset="0"/>
              </a:rPr>
              <a:t>Paulovnije</a:t>
            </a:r>
            <a:r>
              <a:rPr lang="sr-Latn-CS" sz="2400" b="1" dirty="0">
                <a:solidFill>
                  <a:schemeClr val="tx2">
                    <a:satMod val="130000"/>
                  </a:schemeClr>
                </a:solidFill>
                <a:effectLst/>
                <a:latin typeface="Arial" pitchFamily="34" charset="0"/>
                <a:cs typeface="Arial" pitchFamily="34" charset="0"/>
              </a:rPr>
              <a:t> </a:t>
            </a:r>
            <a:r>
              <a:rPr lang="sr-Latn-CS" sz="2400" b="1" dirty="0" smtClean="0">
                <a:solidFill>
                  <a:schemeClr val="tx2">
                    <a:satMod val="130000"/>
                  </a:schemeClr>
                </a:solidFill>
                <a:effectLst/>
                <a:latin typeface="Arial" pitchFamily="34" charset="0"/>
                <a:cs typeface="Arial" pitchFamily="34" charset="0"/>
              </a:rPr>
              <a:t>posle </a:t>
            </a:r>
            <a:r>
              <a:rPr lang="sr-Latn-CS" sz="2400" b="1" dirty="0" smtClean="0">
                <a:solidFill>
                  <a:schemeClr val="tx2">
                    <a:satMod val="130000"/>
                  </a:schemeClr>
                </a:solidFill>
                <a:effectLst/>
                <a:latin typeface="Arial" pitchFamily="34" charset="0"/>
                <a:cs typeface="Arial" pitchFamily="34" charset="0"/>
              </a:rPr>
              <a:t>3 godine</a:t>
            </a:r>
          </a:p>
        </p:txBody>
      </p:sp>
      <p:sp>
        <p:nvSpPr>
          <p:cNvPr id="4" name="Slide Number Placeholder 3"/>
          <p:cNvSpPr>
            <a:spLocks noGrp="1"/>
          </p:cNvSpPr>
          <p:nvPr>
            <p:ph type="sldNum" sz="quarter" idx="12"/>
          </p:nvPr>
        </p:nvSpPr>
        <p:spPr/>
        <p:txBody>
          <a:bodyPr/>
          <a:lstStyle/>
          <a:p>
            <a:pPr>
              <a:defRPr/>
            </a:pPr>
            <a:fld id="{4A9EDACE-8733-4408-BEDA-D386E3B9CFB7}" type="slidenum">
              <a:rPr lang="sr-Latn-CS" smtClean="0"/>
              <a:pPr>
                <a:defRPr/>
              </a:pPr>
              <a:t>12</a:t>
            </a:fld>
            <a:endParaRPr lang="sr-Latn-CS"/>
          </a:p>
        </p:txBody>
      </p:sp>
      <p:pic>
        <p:nvPicPr>
          <p:cNvPr id="19461" name="Picture 5" descr="D:\ARHIVA_SynchroAcerFEV2013\PLANTO-Paulownia\Photo\treetrunk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5642"/>
            <a:ext cx="7776864" cy="29989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9464" name="Picture 8" descr="D:\ARHIVA_SynchroAcerFEV2013\PLANTO-Paulownia\Photo\Paulownia5gZasadMedjukulturaKi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7072">
            <a:off x="611560" y="1124744"/>
            <a:ext cx="5299447" cy="44308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fade">
                                      <p:cBhvr>
                                        <p:cTn id="7" dur="1000"/>
                                        <p:tgtEl>
                                          <p:spTgt spid="19464"/>
                                        </p:tgtEl>
                                      </p:cBhvr>
                                    </p:animEffect>
                                    <p:anim calcmode="lin" valueType="num">
                                      <p:cBhvr>
                                        <p:cTn id="8" dur="1000" fill="hold"/>
                                        <p:tgtEl>
                                          <p:spTgt spid="19464"/>
                                        </p:tgtEl>
                                        <p:attrNameLst>
                                          <p:attrName>ppt_x</p:attrName>
                                        </p:attrNameLst>
                                      </p:cBhvr>
                                      <p:tavLst>
                                        <p:tav tm="0">
                                          <p:val>
                                            <p:strVal val="#ppt_x"/>
                                          </p:val>
                                        </p:tav>
                                        <p:tav tm="100000">
                                          <p:val>
                                            <p:strVal val="#ppt_x"/>
                                          </p:val>
                                        </p:tav>
                                      </p:tavLst>
                                    </p:anim>
                                    <p:anim calcmode="lin" valueType="num">
                                      <p:cBhvr>
                                        <p:cTn id="9"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114872" y="908720"/>
            <a:ext cx="4537248" cy="81121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sr-Latn-CS" sz="2400" b="1" dirty="0">
                <a:solidFill>
                  <a:schemeClr val="tx2">
                    <a:satMod val="130000"/>
                  </a:schemeClr>
                </a:solidFill>
                <a:latin typeface="Arial" pitchFamily="34" charset="0"/>
                <a:ea typeface="+mj-ea"/>
                <a:cs typeface="Arial" pitchFamily="34" charset="0"/>
              </a:rPr>
              <a:t>Posle 8 do 10 godina</a:t>
            </a:r>
          </a:p>
        </p:txBody>
      </p:sp>
      <p:sp>
        <p:nvSpPr>
          <p:cNvPr id="5" name="Slide Number Placeholder 4"/>
          <p:cNvSpPr>
            <a:spLocks noGrp="1"/>
          </p:cNvSpPr>
          <p:nvPr>
            <p:ph type="sldNum" sz="quarter" idx="12"/>
          </p:nvPr>
        </p:nvSpPr>
        <p:spPr/>
        <p:txBody>
          <a:bodyPr/>
          <a:lstStyle/>
          <a:p>
            <a:pPr>
              <a:defRPr/>
            </a:pPr>
            <a:fld id="{65836E57-1049-4A45-AC24-FD31C9CE4A97}" type="slidenum">
              <a:rPr lang="sr-Latn-CS" smtClean="0"/>
              <a:pPr>
                <a:defRPr/>
              </a:pPr>
              <a:t>13</a:t>
            </a:fld>
            <a:endParaRPr lang="sr-Latn-CS"/>
          </a:p>
        </p:txBody>
      </p:sp>
      <p:pic>
        <p:nvPicPr>
          <p:cNvPr id="2" name="Picture 7" descr="D:\ARHIVA_SynchroAcerFEV2013\PLANTO-Paulownia\Photo\velikoStab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92896"/>
            <a:ext cx="5080000" cy="3810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6322" name="Picture 2" descr="D:\ARHIVA_SynchroAcerFEV2013\PLANTO-Paulownia\Photo\PaulowniaStab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15649"/>
            <a:ext cx="3862585" cy="51501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7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43808" y="735662"/>
            <a:ext cx="2952750" cy="8128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sr-Latn-CS" sz="2400" b="1" dirty="0">
                <a:solidFill>
                  <a:schemeClr val="tx2">
                    <a:satMod val="130000"/>
                  </a:schemeClr>
                </a:solidFill>
                <a:latin typeface="Arial" pitchFamily="34" charset="0"/>
                <a:ea typeface="+mj-ea"/>
                <a:cs typeface="Arial" pitchFamily="34" charset="0"/>
              </a:rPr>
              <a:t>Posle 30 godina</a:t>
            </a:r>
          </a:p>
        </p:txBody>
      </p:sp>
      <p:pic>
        <p:nvPicPr>
          <p:cNvPr id="20487" name="Picture 7" descr="D:\ARHIVA_SynchroAcerFEV2013\Botanics\paulownia\Prezentacija\BrutoDocs\Photo\Paulownia30Y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7056783" cy="45402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p:spPr>
      </p:pic>
      <p:sp>
        <p:nvSpPr>
          <p:cNvPr id="5" name="Slide Number Placeholder 4"/>
          <p:cNvSpPr>
            <a:spLocks noGrp="1"/>
          </p:cNvSpPr>
          <p:nvPr>
            <p:ph type="sldNum" sz="quarter" idx="12"/>
          </p:nvPr>
        </p:nvSpPr>
        <p:spPr/>
        <p:txBody>
          <a:bodyPr/>
          <a:lstStyle/>
          <a:p>
            <a:pPr>
              <a:defRPr/>
            </a:pPr>
            <a:fld id="{65836E57-1049-4A45-AC24-FD31C9CE4A97}" type="slidenum">
              <a:rPr lang="sr-Latn-CS" smtClean="0"/>
              <a:pPr>
                <a:defRPr/>
              </a:pPr>
              <a:t>14</a:t>
            </a:fld>
            <a:endParaRPr lang="sr-Latn-CS"/>
          </a:p>
        </p:txBody>
      </p:sp>
      <p:pic>
        <p:nvPicPr>
          <p:cNvPr id="20488" name="Picture 8" descr="D:\ARHIVA_SynchroAcerFEV2013\PLANTO-Paulownia\Photo\Biggest Paulownia in Lankao 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95962"/>
            <a:ext cx="2286000" cy="190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D:\ARHIVA_SynchroAcerFEV2013\Botanics\paulownia\Prezentacija\BrutoDocs\Photo\prese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424" y="592931"/>
            <a:ext cx="7620000" cy="5953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1507" name="Picture 5" descr="7.jpg"/>
          <p:cNvPicPr>
            <a:picLocks noChangeAspect="1"/>
          </p:cNvPicPr>
          <p:nvPr/>
        </p:nvPicPr>
        <p:blipFill>
          <a:blip r:embed="rId3"/>
          <a:srcRect/>
          <a:stretch>
            <a:fillRect/>
          </a:stretch>
        </p:blipFill>
        <p:spPr bwMode="auto">
          <a:xfrm>
            <a:off x="468313" y="3251200"/>
            <a:ext cx="2159000" cy="3306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p:nvPr>
        </p:nvSpPr>
        <p:spPr bwMode="auto">
          <a:xfrm>
            <a:off x="2987675" y="4581525"/>
            <a:ext cx="5545138" cy="2132013"/>
          </a:xfrm>
        </p:spPr>
        <p:txBody>
          <a:bodyPr vert="horz" wrap="square" lIns="91440" tIns="45720" rIns="91440" bIns="45720" numCol="1" anchorCtr="0" compatLnSpc="1">
            <a:prstTxWarp prst="textNoShape">
              <a:avLst/>
            </a:prstTxWarp>
          </a:bodyPr>
          <a:lstStyle/>
          <a:p>
            <a:pPr eaLnBrk="1" hangingPunct="1"/>
            <a:r>
              <a:rPr lang="sr-Latn-CS" sz="2800" b="1" dirty="0" smtClean="0">
                <a:solidFill>
                  <a:schemeClr val="bg2"/>
                </a:solidFill>
                <a:effectLst>
                  <a:outerShdw blurRad="38100" dist="38100" dir="2700000" algn="tl">
                    <a:srgbClr val="000000">
                      <a:alpha val="43137"/>
                    </a:srgbClr>
                  </a:outerShdw>
                </a:effectLst>
                <a:latin typeface="Arial" pitchFamily="34" charset="0"/>
                <a:cs typeface="Arial" pitchFamily="34" charset="0"/>
              </a:rPr>
              <a:t>Prva eksploatacija posle osam godina kada svako stablo ima od 0,5 do 1m3 gradje !</a:t>
            </a:r>
          </a:p>
        </p:txBody>
      </p:sp>
      <p:pic>
        <p:nvPicPr>
          <p:cNvPr id="7" name="Picture 5" descr="12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8815">
            <a:off x="5796136" y="0"/>
            <a:ext cx="4083050" cy="3455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pPr>
              <a:defRPr/>
            </a:pPr>
            <a:fld id="{0DBE2A12-3207-4253-AEA5-90193C4354E9}" type="slidenum">
              <a:rPr lang="sr-Latn-CS" smtClean="0"/>
              <a:pPr>
                <a:defRPr/>
              </a:pPr>
              <a:t>15</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449388" y="1341438"/>
            <a:ext cx="6867525" cy="647700"/>
          </a:xfrm>
        </p:spPr>
        <p:txBody>
          <a:bodyPr vert="horz" wrap="square" lIns="91440" tIns="45720" rIns="91440" bIns="45720" numCol="1" anchorCtr="0" compatLnSpc="1">
            <a:prstTxWarp prst="textNoShape">
              <a:avLst/>
            </a:prstTxWarp>
          </a:bodyPr>
          <a:lstStyle/>
          <a:p>
            <a:pPr eaLnBrk="1" hangingPunct="1"/>
            <a:r>
              <a:rPr lang="sr-Latn-CS" sz="2400" b="1" smtClean="0">
                <a:solidFill>
                  <a:schemeClr val="tx2"/>
                </a:solidFill>
                <a:effectLst/>
                <a:latin typeface="Arial" pitchFamily="34" charset="0"/>
                <a:cs typeface="Arial" pitchFamily="34" charset="0"/>
              </a:rPr>
              <a:t>Paulovnija u drvnoj industriji i brodogradnji</a:t>
            </a:r>
          </a:p>
        </p:txBody>
      </p:sp>
      <p:pic>
        <p:nvPicPr>
          <p:cNvPr id="22538" name="Picture 10" descr="D:\ARHIVA_SynchroAcerFEV2013\Botanics\paulownia\Prezentacija\BrutoDocs\Photo\une-maison-en-bo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271" y="1988840"/>
            <a:ext cx="3632169" cy="2621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32" name="Title 1"/>
          <p:cNvSpPr txBox="1">
            <a:spLocks/>
          </p:cNvSpPr>
          <p:nvPr/>
        </p:nvSpPr>
        <p:spPr bwMode="auto">
          <a:xfrm>
            <a:off x="4752975" y="4887913"/>
            <a:ext cx="44275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r-Latn-CS" sz="2000" b="1">
                <a:solidFill>
                  <a:schemeClr val="tx2"/>
                </a:solidFill>
              </a:rPr>
              <a:t>Otpornost na truljenje je čini nezamenjivom u brodogradnji.</a:t>
            </a:r>
          </a:p>
          <a:p>
            <a:pPr eaLnBrk="1" hangingPunct="1"/>
            <a:r>
              <a:rPr lang="sr-Latn-CS" sz="2000" b="1">
                <a:solidFill>
                  <a:schemeClr val="tx2"/>
                </a:solidFill>
              </a:rPr>
              <a:t>O</a:t>
            </a:r>
            <a:r>
              <a:rPr lang="fr-CH" sz="2000" b="1">
                <a:solidFill>
                  <a:schemeClr val="tx2"/>
                </a:solidFill>
              </a:rPr>
              <a:t>d</a:t>
            </a:r>
            <a:r>
              <a:rPr lang="sr-Latn-CS" sz="2000" b="1">
                <a:solidFill>
                  <a:schemeClr val="tx2"/>
                </a:solidFill>
              </a:rPr>
              <a:t>lično se obradjuje i farba.</a:t>
            </a:r>
          </a:p>
        </p:txBody>
      </p:sp>
      <p:sp>
        <p:nvSpPr>
          <p:cNvPr id="22533" name="TextBox 1"/>
          <p:cNvSpPr txBox="1">
            <a:spLocks noChangeArrowheads="1"/>
          </p:cNvSpPr>
          <p:nvPr/>
        </p:nvSpPr>
        <p:spPr bwMode="auto">
          <a:xfrm>
            <a:off x="1187450" y="312738"/>
            <a:ext cx="698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r-Latn-CS" sz="2800" b="1">
                <a:solidFill>
                  <a:schemeClr val="tx2"/>
                </a:solidFill>
              </a:rPr>
              <a:t>Neslućene mogućnosti upotrebe Paulovnije Elongate </a:t>
            </a:r>
            <a:endParaRPr lang="fr-CH" sz="2800" b="1">
              <a:solidFill>
                <a:schemeClr val="tx2"/>
              </a:solidFill>
            </a:endParaRPr>
          </a:p>
        </p:txBody>
      </p:sp>
      <p:pic>
        <p:nvPicPr>
          <p:cNvPr id="14" name="Picture 4" descr="stabloto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861048"/>
            <a:ext cx="3743325" cy="2809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35" name="Title 1"/>
          <p:cNvSpPr txBox="1">
            <a:spLocks/>
          </p:cNvSpPr>
          <p:nvPr/>
        </p:nvSpPr>
        <p:spPr bwMode="auto">
          <a:xfrm>
            <a:off x="323850" y="2020888"/>
            <a:ext cx="442753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r-Latn-CS" sz="2000" b="1">
                <a:solidFill>
                  <a:schemeClr val="tx2"/>
                </a:solidFill>
              </a:rPr>
              <a:t>Lagana i veoma jaka gradja, po osobinama slična našem bagremu</a:t>
            </a:r>
            <a:r>
              <a:rPr lang="fr-CH" sz="2000" b="1">
                <a:solidFill>
                  <a:schemeClr val="tx2"/>
                </a:solidFill>
              </a:rPr>
              <a:t>.</a:t>
            </a:r>
            <a:endParaRPr lang="sr-Latn-CS" sz="2000" b="1">
              <a:solidFill>
                <a:schemeClr val="tx2"/>
              </a:solidFill>
            </a:endParaRPr>
          </a:p>
          <a:p>
            <a:pPr eaLnBrk="1" hangingPunct="1"/>
            <a:r>
              <a:rPr lang="sr-Latn-CS" sz="2000" b="1">
                <a:solidFill>
                  <a:schemeClr val="tx2"/>
                </a:solidFill>
              </a:rPr>
              <a:t>Vreme sušenja 30 </a:t>
            </a:r>
            <a:r>
              <a:rPr lang="fr-CH" sz="2000" b="1">
                <a:solidFill>
                  <a:schemeClr val="tx2"/>
                </a:solidFill>
              </a:rPr>
              <a:t>do</a:t>
            </a:r>
            <a:r>
              <a:rPr lang="sr-Latn-CS" sz="2000" b="1">
                <a:solidFill>
                  <a:schemeClr val="tx2"/>
                </a:solidFill>
              </a:rPr>
              <a:t> 60 dana </a:t>
            </a:r>
            <a:r>
              <a:rPr lang="fr-CH" sz="2000" b="1">
                <a:solidFill>
                  <a:schemeClr val="tx2"/>
                </a:solidFill>
              </a:rPr>
              <a:t>u oblom stanju</a:t>
            </a:r>
            <a:r>
              <a:rPr lang="sr-Latn-CS" sz="2000" b="1">
                <a:solidFill>
                  <a:schemeClr val="tx2"/>
                </a:solidFill>
              </a:rPr>
              <a:t>!</a:t>
            </a:r>
          </a:p>
        </p:txBody>
      </p:sp>
      <p:sp>
        <p:nvSpPr>
          <p:cNvPr id="4" name="Slide Number Placeholder 3"/>
          <p:cNvSpPr>
            <a:spLocks noGrp="1"/>
          </p:cNvSpPr>
          <p:nvPr>
            <p:ph type="sldNum" sz="quarter" idx="12"/>
          </p:nvPr>
        </p:nvSpPr>
        <p:spPr/>
        <p:txBody>
          <a:bodyPr/>
          <a:lstStyle/>
          <a:p>
            <a:pPr>
              <a:defRPr/>
            </a:pPr>
            <a:fld id="{4AABCC5C-A8D5-4A1E-9A46-2E6B331F281A}" type="slidenum">
              <a:rPr lang="sr-Latn-CS" smtClean="0"/>
              <a:pPr>
                <a:defRPr/>
              </a:pPr>
              <a:t>16</a:t>
            </a:fld>
            <a:endParaRPr lang="sr-Latn-C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9" name="Picture 11" descr="D:\ARHIVA_SynchroAcerFEV2013\Botanics\paulownia\Prezentacija\BrutoDocs\Photo\gita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061" y="3573016"/>
            <a:ext cx="1951038" cy="1463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290" name="Title 1"/>
          <p:cNvSpPr>
            <a:spLocks noGrp="1"/>
          </p:cNvSpPr>
          <p:nvPr>
            <p:ph type="title"/>
          </p:nvPr>
        </p:nvSpPr>
        <p:spPr>
          <a:xfrm>
            <a:off x="2339975" y="188913"/>
            <a:ext cx="5688013" cy="647700"/>
          </a:xfrm>
        </p:spPr>
        <p:txBody>
          <a:bodyPr>
            <a:noAutofit/>
          </a:bodyPr>
          <a:lstStyle/>
          <a:p>
            <a:pPr eaLnBrk="1" fontAlgn="auto" hangingPunct="1">
              <a:spcAft>
                <a:spcPts val="0"/>
              </a:spcAft>
              <a:defRPr/>
            </a:pPr>
            <a:r>
              <a:rPr lang="sr-Latn-CS" sz="2400" b="1" dirty="0" smtClean="0">
                <a:solidFill>
                  <a:schemeClr val="tx2">
                    <a:satMod val="130000"/>
                  </a:schemeClr>
                </a:solidFill>
                <a:effectLst/>
                <a:latin typeface="Arial" pitchFamily="34" charset="0"/>
                <a:cs typeface="Arial" pitchFamily="34" charset="0"/>
              </a:rPr>
              <a:t>Paulovnija u industriji nameštaja </a:t>
            </a:r>
          </a:p>
        </p:txBody>
      </p:sp>
      <p:pic>
        <p:nvPicPr>
          <p:cNvPr id="23556" name="Picture 9" descr="D:\ARHIVA_SynchroAcerFEV2013\Botanics\paulownia\Prezentacija\BrutoDocs\Photo\meuble-2-portes-2-tiroi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38" y="2409825"/>
            <a:ext cx="4424362"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389438" y="1062038"/>
            <a:ext cx="4575175" cy="1143000"/>
          </a:xfrm>
          <a:prstGeom prst="rect">
            <a:avLst/>
          </a:prstGeom>
        </p:spPr>
        <p:txBody>
          <a:bodyPr anchor="ct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a:lstStyle>
          <a:p>
            <a:pPr algn="just" eaLnBrk="1" fontAlgn="auto" hangingPunct="1">
              <a:spcAft>
                <a:spcPts val="0"/>
              </a:spcAft>
              <a:defRPr/>
            </a:pPr>
            <a:r>
              <a:rPr lang="sr-Latn-CS" sz="2000" b="1" dirty="0" smtClean="0">
                <a:solidFill>
                  <a:schemeClr val="tx2">
                    <a:satMod val="130000"/>
                  </a:schemeClr>
                </a:solidFill>
                <a:effectLst/>
                <a:latin typeface="Arial" pitchFamily="34" charset="0"/>
                <a:cs typeface="Arial" pitchFamily="34" charset="0"/>
              </a:rPr>
              <a:t>Kvalitet Paulovnije je u ravni oraha. Zbog lake obrade (ne puca, ne uvija), koristi se za izradu nameštaja, buradi, muzičkih instrumenata, igričaka za decu ...</a:t>
            </a:r>
          </a:p>
        </p:txBody>
      </p:sp>
      <p:pic>
        <p:nvPicPr>
          <p:cNvPr id="22535" name="Picture 4" descr="8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36073">
            <a:off x="627341" y="954268"/>
            <a:ext cx="3186806" cy="2912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8" name="Picture 30" descr="D:\ARHIVA_SynchroAcerFEV2013\Botanics\paulownia\Prezentacija\BrutoDocs\Photo\jouet2.jpg"/>
          <p:cNvPicPr>
            <a:picLocks noChangeAspect="1" noChangeArrowheads="1"/>
          </p:cNvPicPr>
          <p:nvPr/>
        </p:nvPicPr>
        <p:blipFill>
          <a:blip r:embed="rId5"/>
          <a:srcRect/>
          <a:stretch>
            <a:fillRect/>
          </a:stretch>
        </p:blipFill>
        <p:spPr bwMode="auto">
          <a:xfrm rot="20304981">
            <a:off x="279400" y="3175000"/>
            <a:ext cx="1620838" cy="1620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8639" name="Picture 31" descr="D:\ARHIVA_SynchroAcerFEV2013\Botanics\paulownia\Prezentacija\BrutoDocs\Photo\jouet3.jpg"/>
          <p:cNvPicPr>
            <a:picLocks noChangeAspect="1" noChangeArrowheads="1"/>
          </p:cNvPicPr>
          <p:nvPr/>
        </p:nvPicPr>
        <p:blipFill>
          <a:blip r:embed="rId6"/>
          <a:srcRect/>
          <a:stretch>
            <a:fillRect/>
          </a:stretch>
        </p:blipFill>
        <p:spPr bwMode="auto">
          <a:xfrm rot="20701526">
            <a:off x="2717800" y="4986338"/>
            <a:ext cx="2628900"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8640" name="Picture 32" descr="D:\ARHIVA_SynchroAcerFEV2013\Botanics\paulownia\Prezentacija\BrutoDocs\Photo\jouet1.jpg"/>
          <p:cNvPicPr>
            <a:picLocks noChangeAspect="1" noChangeArrowheads="1"/>
          </p:cNvPicPr>
          <p:nvPr/>
        </p:nvPicPr>
        <p:blipFill>
          <a:blip r:embed="rId7"/>
          <a:srcRect/>
          <a:stretch>
            <a:fillRect/>
          </a:stretch>
        </p:blipFill>
        <p:spPr bwMode="auto">
          <a:xfrm>
            <a:off x="277813" y="4986338"/>
            <a:ext cx="2476500" cy="184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37FA767-014A-420E-BA26-29F2CD806529}" type="slidenum">
              <a:rPr lang="sr-Latn-CS" smtClean="0"/>
              <a:pPr>
                <a:defRPr/>
              </a:pPr>
              <a:t>17</a:t>
            </a:fld>
            <a:endParaRPr lang="sr-Latn-C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1230313" y="476250"/>
            <a:ext cx="7451725" cy="2160588"/>
          </a:xfrm>
        </p:spPr>
        <p:txBody>
          <a:bodyPr>
            <a:noAutofit/>
          </a:bodyPr>
          <a:lstStyle/>
          <a:p>
            <a:pPr eaLnBrk="1" fontAlgn="auto" hangingPunct="1">
              <a:spcAft>
                <a:spcPts val="0"/>
              </a:spcAft>
              <a:defRPr/>
            </a:pPr>
            <a:r>
              <a:rPr lang="sr-Latn-CS" sz="2400" b="1" dirty="0" smtClean="0">
                <a:solidFill>
                  <a:schemeClr val="tx2">
                    <a:satMod val="130000"/>
                  </a:schemeClr>
                </a:solidFill>
                <a:effectLst/>
                <a:latin typeface="Arial" pitchFamily="34" charset="0"/>
                <a:cs typeface="Arial" pitchFamily="34" charset="0"/>
              </a:rPr>
              <a:t>Paulovnija u stočarstvu</a:t>
            </a: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Lišće se na jesen balira i koristi u ishrani stoke. Sadrži do 15% azota i dostiže i do 70 cm u prečniku.</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Odlično je prirodno djubrivo </a:t>
            </a:r>
            <a:r>
              <a:rPr lang="fr-CH" sz="2000" b="1" dirty="0" smtClean="0">
                <a:solidFill>
                  <a:schemeClr val="tx2">
                    <a:satMod val="130000"/>
                  </a:schemeClr>
                </a:solidFill>
                <a:effectLst/>
                <a:latin typeface="Arial" pitchFamily="34" charset="0"/>
                <a:cs typeface="Arial" pitchFamily="34" charset="0"/>
              </a:rPr>
              <a:t>te</a:t>
            </a:r>
            <a:r>
              <a:rPr lang="sr-Latn-CS" sz="2000" b="1" dirty="0" smtClean="0">
                <a:solidFill>
                  <a:schemeClr val="tx2">
                    <a:satMod val="130000"/>
                  </a:schemeClr>
                </a:solidFill>
                <a:effectLst/>
                <a:latin typeface="Arial" pitchFamily="34" charset="0"/>
                <a:cs typeface="Arial" pitchFamily="34" charset="0"/>
              </a:rPr>
              <a:t> se upotrebljava </a:t>
            </a:r>
            <a:r>
              <a:rPr lang="fr-CH" sz="2000" b="1" dirty="0" smtClean="0">
                <a:solidFill>
                  <a:schemeClr val="tx2">
                    <a:satMod val="130000"/>
                  </a:schemeClr>
                </a:solidFill>
                <a:effectLst/>
                <a:latin typeface="Arial" pitchFamily="34" charset="0"/>
                <a:cs typeface="Arial" pitchFamily="34" charset="0"/>
              </a:rPr>
              <a:t>u </a:t>
            </a:r>
            <a:r>
              <a:rPr lang="sr-Latn-CS" sz="2000" b="1" dirty="0" smtClean="0">
                <a:solidFill>
                  <a:schemeClr val="tx2">
                    <a:satMod val="130000"/>
                  </a:schemeClr>
                </a:solidFill>
                <a:effectLst/>
                <a:latin typeface="Arial" pitchFamily="34" charset="0"/>
                <a:cs typeface="Arial" pitchFamily="34" charset="0"/>
              </a:rPr>
              <a:t>proizvodnj</a:t>
            </a:r>
            <a:r>
              <a:rPr lang="fr-CH" sz="2000" b="1" dirty="0" smtClean="0">
                <a:solidFill>
                  <a:schemeClr val="tx2">
                    <a:satMod val="130000"/>
                  </a:schemeClr>
                </a:solidFill>
                <a:effectLst/>
                <a:latin typeface="Arial" pitchFamily="34" charset="0"/>
                <a:cs typeface="Arial" pitchFamily="34" charset="0"/>
              </a:rPr>
              <a:t>i</a:t>
            </a:r>
            <a:r>
              <a:rPr lang="sr-Latn-CS" sz="2000" b="1" dirty="0" smtClean="0">
                <a:solidFill>
                  <a:schemeClr val="tx2">
                    <a:satMod val="130000"/>
                  </a:schemeClr>
                </a:solidFill>
                <a:effectLst/>
                <a:latin typeface="Arial" pitchFamily="34" charset="0"/>
                <a:cs typeface="Arial" pitchFamily="34" charset="0"/>
              </a:rPr>
              <a:t> humusa.</a:t>
            </a:r>
            <a:r>
              <a:rPr lang="sr-Latn-CS" sz="2000" b="1" dirty="0">
                <a:solidFill>
                  <a:schemeClr val="tx2">
                    <a:satMod val="130000"/>
                  </a:schemeClr>
                </a:solidFill>
                <a:effectLst/>
                <a:latin typeface="Arial" pitchFamily="34" charset="0"/>
                <a:cs typeface="Arial" pitchFamily="34" charset="0"/>
              </a:rPr>
              <a:t/>
            </a:r>
            <a:br>
              <a:rPr lang="sr-Latn-CS" sz="2000" b="1" dirty="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endParaRPr lang="sr-Latn-CS" sz="2000" b="1" dirty="0" smtClean="0">
              <a:solidFill>
                <a:schemeClr val="tx2">
                  <a:satMod val="130000"/>
                </a:schemeClr>
              </a:solidFill>
              <a:effectLst/>
              <a:latin typeface="Arial" pitchFamily="34" charset="0"/>
              <a:cs typeface="Arial" pitchFamily="34" charset="0"/>
            </a:endParaRPr>
          </a:p>
        </p:txBody>
      </p:sp>
      <p:pic>
        <p:nvPicPr>
          <p:cNvPr id="30725" name="Picture 5" descr="D:\ARHIVA_SynchroAcerFEV2013\Botanics\paulownia\Prezentacija\BrutoDocs\Photo\ru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4415349" cy="3898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26" name="Picture 6" descr="D:\ARHIVA_SynchroAcerFEV2013\Botanics\paulownia\Prezentacija\BrutoDocs\Photo\paulownia_kra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1894">
            <a:off x="4252417" y="2397718"/>
            <a:ext cx="5159090" cy="3869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pPr>
              <a:defRPr/>
            </a:pPr>
            <a:fld id="{D9158539-63FD-40DC-8A77-164201BD9389}" type="slidenum">
              <a:rPr lang="sr-Latn-CS" smtClean="0"/>
              <a:pPr>
                <a:defRPr/>
              </a:pPr>
              <a:t>18</a:t>
            </a:fld>
            <a:endParaRPr lang="sr-Latn-C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941388" y="620713"/>
            <a:ext cx="7086600" cy="1223962"/>
          </a:xfrm>
        </p:spPr>
        <p:txBody>
          <a:bodyPr>
            <a:noAutofit/>
          </a:bodyPr>
          <a:lstStyle/>
          <a:p>
            <a:pPr eaLnBrk="1" fontAlgn="auto" hangingPunct="1">
              <a:spcAft>
                <a:spcPts val="0"/>
              </a:spcAft>
              <a:defRPr/>
            </a:pPr>
            <a:r>
              <a:rPr lang="sr-Latn-CS" sz="2400" b="1" dirty="0" smtClean="0">
                <a:solidFill>
                  <a:schemeClr val="tx2">
                    <a:satMod val="130000"/>
                  </a:schemeClr>
                </a:solidFill>
                <a:effectLst/>
                <a:latin typeface="Arial" pitchFamily="34" charset="0"/>
                <a:cs typeface="Arial" pitchFamily="34" charset="0"/>
              </a:rPr>
              <a:t>Paulovnija u pčelarstvu</a:t>
            </a:r>
            <a:br>
              <a:rPr lang="sr-Latn-CS" sz="24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Izuzetno lep i dekorativan </a:t>
            </a:r>
            <a:r>
              <a:rPr lang="sr-Latn-CS" sz="2000" b="1" dirty="0">
                <a:solidFill>
                  <a:schemeClr val="tx2">
                    <a:satMod val="130000"/>
                  </a:schemeClr>
                </a:solidFill>
                <a:effectLst/>
                <a:latin typeface="Arial" pitchFamily="34" charset="0"/>
                <a:cs typeface="Arial" pitchFamily="34" charset="0"/>
              </a:rPr>
              <a:t>cvet </a:t>
            </a:r>
            <a:r>
              <a:rPr lang="sr-Latn-CS" sz="2000" b="1" dirty="0" smtClean="0">
                <a:solidFill>
                  <a:schemeClr val="tx2">
                    <a:satMod val="130000"/>
                  </a:schemeClr>
                </a:solidFill>
                <a:effectLst/>
                <a:latin typeface="Arial" pitchFamily="34" charset="0"/>
                <a:cs typeface="Arial" pitchFamily="34" charset="0"/>
              </a:rPr>
              <a:t> </a:t>
            </a:r>
            <a:r>
              <a:rPr lang="sr-Latn-CS" sz="2000" b="1" dirty="0">
                <a:solidFill>
                  <a:schemeClr val="tx2">
                    <a:satMod val="130000"/>
                  </a:schemeClr>
                </a:solidFill>
                <a:effectLst/>
                <a:latin typeface="Arial" pitchFamily="34" charset="0"/>
                <a:cs typeface="Arial" pitchFamily="34" charset="0"/>
              </a:rPr>
              <a:t>paulovnije </a:t>
            </a:r>
            <a:r>
              <a:rPr lang="sr-Latn-CS" sz="2000" b="1" dirty="0" smtClean="0">
                <a:solidFill>
                  <a:schemeClr val="tx2">
                    <a:satMod val="130000"/>
                  </a:schemeClr>
                </a:solidFill>
                <a:effectLst/>
                <a:latin typeface="Arial" pitchFamily="34" charset="0"/>
                <a:cs typeface="Arial" pitchFamily="34" charset="0"/>
              </a:rPr>
              <a:t>koristi se u hortikulturi za ukrašavanje vrtova. Medonosan je i upotrebljava se u farmakologiji.</a:t>
            </a:r>
            <a:r>
              <a:rPr lang="sr-Latn-CS" sz="2000" b="1" dirty="0">
                <a:solidFill>
                  <a:schemeClr val="tx2">
                    <a:satMod val="130000"/>
                  </a:schemeClr>
                </a:solidFill>
                <a:effectLst/>
                <a:latin typeface="Arial" pitchFamily="34" charset="0"/>
                <a:cs typeface="Arial" pitchFamily="34" charset="0"/>
              </a:rPr>
              <a:t/>
            </a:r>
            <a:br>
              <a:rPr lang="sr-Latn-CS" sz="2000" b="1" dirty="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endParaRPr lang="sr-Latn-CS" sz="2000" b="1" dirty="0" smtClean="0">
              <a:solidFill>
                <a:schemeClr val="tx2">
                  <a:satMod val="130000"/>
                </a:schemeClr>
              </a:solidFill>
              <a:effectLst/>
              <a:latin typeface="Arial" pitchFamily="34" charset="0"/>
              <a:cs typeface="Arial" pitchFamily="34" charset="0"/>
            </a:endParaRPr>
          </a:p>
        </p:txBody>
      </p:sp>
      <p:pic>
        <p:nvPicPr>
          <p:cNvPr id="67586" name="Picture 2" descr="D:\ARHIVA_SynchroAcerFEV2013\Botanics\paulownia\Prezentacija\BrutoDocs\Photo\PaulowniaFle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4494"/>
            <a:ext cx="2587073" cy="420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4" name="TextBox 1"/>
          <p:cNvSpPr txBox="1">
            <a:spLocks noChangeArrowheads="1"/>
          </p:cNvSpPr>
          <p:nvPr/>
        </p:nvSpPr>
        <p:spPr bwMode="auto">
          <a:xfrm>
            <a:off x="4860925" y="5437188"/>
            <a:ext cx="4464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CH" sz="2000" b="1">
                <a:solidFill>
                  <a:schemeClr val="tx2"/>
                </a:solidFill>
              </a:rPr>
              <a:t>Z</a:t>
            </a:r>
            <a:r>
              <a:rPr lang="sr-Latn-CS" sz="2000" b="1">
                <a:solidFill>
                  <a:schemeClr val="tx2"/>
                </a:solidFill>
              </a:rPr>
              <a:t>bog svojih izolacionih karakteristika Paulovnij</a:t>
            </a:r>
            <a:r>
              <a:rPr lang="fr-CH" sz="2000" b="1">
                <a:solidFill>
                  <a:schemeClr val="tx2"/>
                </a:solidFill>
              </a:rPr>
              <a:t>a se  </a:t>
            </a:r>
            <a:r>
              <a:rPr lang="sr-Latn-CS" sz="2000" b="1">
                <a:solidFill>
                  <a:schemeClr val="tx2"/>
                </a:solidFill>
              </a:rPr>
              <a:t>preporučuje </a:t>
            </a:r>
            <a:r>
              <a:rPr lang="fr-CH" sz="2000" b="1">
                <a:solidFill>
                  <a:schemeClr val="tx2"/>
                </a:solidFill>
              </a:rPr>
              <a:t>za </a:t>
            </a:r>
            <a:r>
              <a:rPr lang="sr-Latn-CS" sz="2000" b="1">
                <a:solidFill>
                  <a:schemeClr val="tx2"/>
                </a:solidFill>
              </a:rPr>
              <a:t>izrad</a:t>
            </a:r>
            <a:r>
              <a:rPr lang="fr-CH" sz="2000" b="1">
                <a:solidFill>
                  <a:schemeClr val="tx2"/>
                </a:solidFill>
              </a:rPr>
              <a:t>u</a:t>
            </a:r>
            <a:r>
              <a:rPr lang="sr-Latn-CS" sz="2000" b="1">
                <a:solidFill>
                  <a:schemeClr val="tx2"/>
                </a:solidFill>
              </a:rPr>
              <a:t> košnica</a:t>
            </a:r>
            <a:r>
              <a:rPr lang="fr-CH" sz="2000" b="1">
                <a:solidFill>
                  <a:schemeClr val="tx2"/>
                </a:solidFill>
              </a:rPr>
              <a:t>.</a:t>
            </a:r>
          </a:p>
        </p:txBody>
      </p:sp>
      <p:pic>
        <p:nvPicPr>
          <p:cNvPr id="67588" name="Picture 4" descr="D:\ARHIVA_SynchroAcerFEV2013\Botanics\paulownia\Prezentacija\BrutoDocs\Photo\ruche.jpg"/>
          <p:cNvPicPr>
            <a:picLocks noChangeAspect="1" noChangeArrowheads="1"/>
          </p:cNvPicPr>
          <p:nvPr/>
        </p:nvPicPr>
        <p:blipFill>
          <a:blip r:embed="rId3"/>
          <a:srcRect/>
          <a:stretch>
            <a:fillRect/>
          </a:stretch>
        </p:blipFill>
        <p:spPr bwMode="auto">
          <a:xfrm>
            <a:off x="2301875" y="4530725"/>
            <a:ext cx="2162175" cy="211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608" name="Picture 8" descr="D:\ARHIVA_SynchroAcerFEV2013\Botanics\paulownia\Prezentacija\BrutoDocs\Photo\paulownia_tomentosaFlow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498652"/>
            <a:ext cx="2808312" cy="3714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10" name="Picture 10" descr="D:\ARHIVA_SynchroAcerFEV2013\Botanics\paulownia\Prezentacija\BrutoDocs\Photo\abeill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4576">
            <a:off x="3575669" y="2226299"/>
            <a:ext cx="2076450" cy="2200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lide Number Placeholder 3"/>
          <p:cNvSpPr>
            <a:spLocks noGrp="1"/>
          </p:cNvSpPr>
          <p:nvPr>
            <p:ph type="sldNum" sz="quarter" idx="12"/>
          </p:nvPr>
        </p:nvSpPr>
        <p:spPr/>
        <p:txBody>
          <a:bodyPr/>
          <a:lstStyle/>
          <a:p>
            <a:pPr>
              <a:defRPr/>
            </a:pPr>
            <a:fld id="{FFD097E2-AF63-411B-BFEB-2B4532DEAFA0}" type="slidenum">
              <a:rPr lang="sr-Latn-CS" smtClean="0"/>
              <a:pPr>
                <a:defRPr/>
              </a:pPr>
              <a:t>19</a:t>
            </a:fld>
            <a:endParaRPr lang="sr-Latn-C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4294967295"/>
          </p:nvPr>
        </p:nvSpPr>
        <p:spPr>
          <a:xfrm>
            <a:off x="1403350" y="404813"/>
            <a:ext cx="6048375" cy="1800225"/>
          </a:xfrm>
        </p:spPr>
        <p:txBody>
          <a:bodyPr>
            <a:noAutofit/>
          </a:bodyPr>
          <a:lstStyle/>
          <a:p>
            <a:pPr marL="82296" indent="0" eaLnBrk="1" fontAlgn="auto" hangingPunct="1">
              <a:spcAft>
                <a:spcPts val="0"/>
              </a:spcAft>
              <a:buFont typeface="Wingdings 2" pitchFamily="18" charset="2"/>
              <a:buNone/>
              <a:defRPr/>
            </a:pPr>
            <a:r>
              <a:rPr lang="fr-CH" sz="2800" b="1" dirty="0" smtClean="0">
                <a:solidFill>
                  <a:schemeClr val="tx2"/>
                </a:solidFill>
                <a:latin typeface="Arial" pitchFamily="34" charset="0"/>
                <a:cs typeface="Arial" pitchFamily="34" charset="0"/>
              </a:rPr>
              <a:t>    </a:t>
            </a:r>
            <a:r>
              <a:rPr lang="sr-Latn-CS" sz="2800" b="1" dirty="0" smtClean="0">
                <a:solidFill>
                  <a:schemeClr val="tx2"/>
                </a:solidFill>
                <a:latin typeface="Arial" pitchFamily="34" charset="0"/>
                <a:cs typeface="Arial" pitchFamily="34" charset="0"/>
              </a:rPr>
              <a:t>Čudesn</a:t>
            </a:r>
            <a:r>
              <a:rPr lang="fr-CH" sz="2800" b="1" dirty="0" smtClean="0">
                <a:solidFill>
                  <a:schemeClr val="tx2"/>
                </a:solidFill>
                <a:latin typeface="Arial" pitchFamily="34" charset="0"/>
                <a:cs typeface="Arial" pitchFamily="34" charset="0"/>
              </a:rPr>
              <a:t>o</a:t>
            </a:r>
            <a:r>
              <a:rPr lang="sr-Latn-CS" sz="2800" b="1" dirty="0" smtClean="0">
                <a:solidFill>
                  <a:schemeClr val="tx2"/>
                </a:solidFill>
                <a:latin typeface="Arial" pitchFamily="34" charset="0"/>
                <a:cs typeface="Arial" pitchFamily="34" charset="0"/>
              </a:rPr>
              <a:t> brzorastuće drvo</a:t>
            </a:r>
            <a:endParaRPr lang="fr-CH" sz="2800" b="1" dirty="0" smtClean="0">
              <a:solidFill>
                <a:schemeClr val="tx2"/>
              </a:solidFill>
              <a:latin typeface="Arial" pitchFamily="34" charset="0"/>
              <a:cs typeface="Arial" pitchFamily="34" charset="0"/>
            </a:endParaRPr>
          </a:p>
          <a:p>
            <a:pPr marL="82296" indent="0" eaLnBrk="1" fontAlgn="auto" hangingPunct="1">
              <a:spcAft>
                <a:spcPts val="0"/>
              </a:spcAft>
              <a:buFont typeface="Wingdings 2" pitchFamily="18" charset="2"/>
              <a:buNone/>
              <a:defRPr/>
            </a:pPr>
            <a:endParaRPr lang="sr-Latn-CS" sz="2800" b="1" dirty="0" smtClean="0">
              <a:solidFill>
                <a:schemeClr val="tx2"/>
              </a:solidFill>
              <a:latin typeface="Arial" pitchFamily="34" charset="0"/>
              <a:cs typeface="Arial" pitchFamily="34" charset="0"/>
            </a:endParaRPr>
          </a:p>
          <a:p>
            <a:pPr marL="539496" indent="-457200" eaLnBrk="1" fontAlgn="auto" hangingPunct="1">
              <a:spcAft>
                <a:spcPts val="0"/>
              </a:spcAft>
              <a:buFont typeface="Wingdings" pitchFamily="2" charset="2"/>
              <a:buChar char="§"/>
              <a:defRPr/>
            </a:pPr>
            <a:r>
              <a:rPr lang="sr-Latn-CS" sz="2000" b="1" dirty="0" smtClean="0">
                <a:solidFill>
                  <a:schemeClr val="tx2"/>
                </a:solidFill>
                <a:latin typeface="Arial" pitchFamily="34" charset="0"/>
                <a:cs typeface="Arial" pitchFamily="34" charset="0"/>
              </a:rPr>
              <a:t>Isplativa i p</a:t>
            </a:r>
            <a:r>
              <a:rPr lang="fr-CH" sz="2000" b="1" dirty="0" err="1" smtClean="0">
                <a:solidFill>
                  <a:schemeClr val="tx2"/>
                </a:solidFill>
                <a:latin typeface="Arial" pitchFamily="34" charset="0"/>
                <a:cs typeface="Arial" pitchFamily="34" charset="0"/>
              </a:rPr>
              <a:t>rofitabilna</a:t>
            </a:r>
            <a:r>
              <a:rPr lang="fr-CH" sz="2000" b="1" dirty="0" smtClean="0">
                <a:solidFill>
                  <a:schemeClr val="tx2"/>
                </a:solidFill>
                <a:latin typeface="Arial" pitchFamily="34" charset="0"/>
                <a:cs typeface="Arial" pitchFamily="34" charset="0"/>
              </a:rPr>
              <a:t> </a:t>
            </a:r>
            <a:r>
              <a:rPr lang="fr-CH" sz="2000" b="1" dirty="0" err="1" smtClean="0">
                <a:solidFill>
                  <a:schemeClr val="tx2"/>
                </a:solidFill>
                <a:latin typeface="Arial" pitchFamily="34" charset="0"/>
                <a:cs typeface="Arial" pitchFamily="34" charset="0"/>
              </a:rPr>
              <a:t>eksploatacija</a:t>
            </a:r>
            <a:endParaRPr lang="sr-Latn-CS" sz="2000" b="1" dirty="0" smtClean="0">
              <a:solidFill>
                <a:schemeClr val="tx2"/>
              </a:solidFill>
              <a:latin typeface="Arial" pitchFamily="34" charset="0"/>
              <a:cs typeface="Arial" pitchFamily="34" charset="0"/>
            </a:endParaRPr>
          </a:p>
          <a:p>
            <a:pPr marL="539496" indent="-457200" eaLnBrk="1" fontAlgn="auto" hangingPunct="1">
              <a:spcAft>
                <a:spcPts val="0"/>
              </a:spcAft>
              <a:buFont typeface="Wingdings" pitchFamily="2" charset="2"/>
              <a:buChar char="§"/>
              <a:defRPr/>
            </a:pPr>
            <a:r>
              <a:rPr lang="sr-Latn-CS" sz="2000" b="1" dirty="0" smtClean="0">
                <a:solidFill>
                  <a:schemeClr val="tx2"/>
                </a:solidFill>
                <a:latin typeface="Arial" pitchFamily="34" charset="0"/>
                <a:cs typeface="Arial" pitchFamily="34" charset="0"/>
              </a:rPr>
              <a:t>Ekološki odgovorna investicija</a:t>
            </a:r>
          </a:p>
          <a:p>
            <a:pPr marL="539496" indent="-457200" eaLnBrk="1" fontAlgn="auto" hangingPunct="1">
              <a:spcAft>
                <a:spcPts val="0"/>
              </a:spcAft>
              <a:buFont typeface="Wingdings" pitchFamily="2" charset="2"/>
              <a:buChar char="§"/>
              <a:defRPr/>
            </a:pPr>
            <a:r>
              <a:rPr lang="sr-Latn-CS" sz="2000" b="1" dirty="0" smtClean="0">
                <a:solidFill>
                  <a:schemeClr val="tx2"/>
                </a:solidFill>
                <a:latin typeface="Arial" pitchFamily="34" charset="0"/>
                <a:cs typeface="Arial" pitchFamily="34" charset="0"/>
              </a:rPr>
              <a:t>Široki spektar upotrebljivosti</a:t>
            </a:r>
            <a:r>
              <a:rPr lang="fr-CH" sz="2000" b="1" dirty="0" smtClean="0">
                <a:solidFill>
                  <a:schemeClr val="tx2"/>
                </a:solidFill>
                <a:latin typeface="Arial" pitchFamily="34" charset="0"/>
                <a:cs typeface="Arial" pitchFamily="34" charset="0"/>
              </a:rPr>
              <a:t> </a:t>
            </a:r>
            <a:r>
              <a:rPr lang="fr-CH" sz="2000" b="1" dirty="0" err="1" smtClean="0">
                <a:solidFill>
                  <a:schemeClr val="tx2"/>
                </a:solidFill>
                <a:latin typeface="Arial" pitchFamily="34" charset="0"/>
                <a:cs typeface="Arial" pitchFamily="34" charset="0"/>
              </a:rPr>
              <a:t>cele</a:t>
            </a:r>
            <a:r>
              <a:rPr lang="fr-CH" sz="2000" b="1" dirty="0" smtClean="0">
                <a:solidFill>
                  <a:schemeClr val="tx2"/>
                </a:solidFill>
                <a:latin typeface="Arial" pitchFamily="34" charset="0"/>
                <a:cs typeface="Arial" pitchFamily="34" charset="0"/>
              </a:rPr>
              <a:t> </a:t>
            </a:r>
            <a:r>
              <a:rPr lang="fr-CH" sz="2000" b="1" dirty="0" err="1" smtClean="0">
                <a:solidFill>
                  <a:schemeClr val="tx2"/>
                </a:solidFill>
                <a:latin typeface="Arial" pitchFamily="34" charset="0"/>
                <a:cs typeface="Arial" pitchFamily="34" charset="0"/>
              </a:rPr>
              <a:t>biljke</a:t>
            </a:r>
            <a:endParaRPr lang="sr-Latn-CS" sz="2000" b="1" dirty="0" smtClean="0">
              <a:solidFill>
                <a:schemeClr val="tx2"/>
              </a:solidFill>
              <a:latin typeface="Arial" pitchFamily="34" charset="0"/>
              <a:cs typeface="Arial" pitchFamily="34" charset="0"/>
            </a:endParaRPr>
          </a:p>
          <a:p>
            <a:pPr marL="539496" indent="-457200" eaLnBrk="1" fontAlgn="auto" hangingPunct="1">
              <a:spcAft>
                <a:spcPts val="0"/>
              </a:spcAft>
              <a:buFont typeface="Wingdings" pitchFamily="2" charset="2"/>
              <a:buChar char="§"/>
              <a:defRPr/>
            </a:pPr>
            <a:endParaRPr lang="sr-Latn-CS" sz="2000" b="1" dirty="0">
              <a:solidFill>
                <a:schemeClr val="tx2"/>
              </a:solidFill>
              <a:latin typeface="Arial" pitchFamily="34" charset="0"/>
              <a:cs typeface="Arial" pitchFamily="34" charset="0"/>
            </a:endParaRPr>
          </a:p>
          <a:p>
            <a:pPr marL="539496" indent="-457200" eaLnBrk="1" fontAlgn="auto" hangingPunct="1">
              <a:spcAft>
                <a:spcPts val="0"/>
              </a:spcAft>
              <a:buFont typeface="Wingdings" pitchFamily="2" charset="2"/>
              <a:buChar char="§"/>
              <a:defRPr/>
            </a:pPr>
            <a:endParaRPr lang="fr-CH" sz="2000" b="1" dirty="0" smtClean="0">
              <a:solidFill>
                <a:schemeClr val="tx2"/>
              </a:solidFill>
              <a:latin typeface="Arial" pitchFamily="34" charset="0"/>
              <a:cs typeface="Arial" pitchFamily="34" charset="0"/>
            </a:endParaRPr>
          </a:p>
          <a:p>
            <a:pPr marL="82296" indent="0" eaLnBrk="1" fontAlgn="auto" hangingPunct="1">
              <a:spcAft>
                <a:spcPts val="0"/>
              </a:spcAft>
              <a:buFont typeface="Wingdings 2" pitchFamily="18" charset="2"/>
              <a:buNone/>
              <a:defRPr/>
            </a:pPr>
            <a:endParaRPr lang="sr-Latn-CS" sz="2000" b="1" dirty="0" smtClean="0">
              <a:latin typeface="Arial" pitchFamily="34" charset="0"/>
              <a:cs typeface="Arial" pitchFamily="34" charset="0"/>
            </a:endParaRPr>
          </a:p>
        </p:txBody>
      </p:sp>
      <p:pic>
        <p:nvPicPr>
          <p:cNvPr id="64514" name="Picture 2" descr="D:\ARHIVA_SynchroAcerFEV2013\Botanics\paulownia\Prezentacija\BrutoDocs\Photo\cropped-pla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2" y="2924944"/>
            <a:ext cx="9230117" cy="3600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2835B944-992A-4EDC-8F7F-C282A1120FCF}" type="slidenum">
              <a:rPr lang="sr-Latn-CS" smtClean="0"/>
              <a:pPr>
                <a:defRPr/>
              </a:pPr>
              <a:t>2</a:t>
            </a:fld>
            <a:endParaRPr lang="sr-Latn-C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50938" y="0"/>
            <a:ext cx="6445250" cy="2924175"/>
          </a:xfrm>
        </p:spPr>
        <p:txBody>
          <a:bodyPr>
            <a:normAutofit fontScale="90000"/>
          </a:bodyPr>
          <a:lstStyle/>
          <a:p>
            <a:pPr eaLnBrk="1" fontAlgn="auto" hangingPunct="1">
              <a:spcAft>
                <a:spcPts val="0"/>
              </a:spcAft>
              <a:defRPr/>
            </a:pP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r>
              <a:rPr lang="sr-Latn-CS" sz="2700" b="1" dirty="0" smtClean="0">
                <a:solidFill>
                  <a:schemeClr val="tx2">
                    <a:satMod val="130000"/>
                  </a:schemeClr>
                </a:solidFill>
                <a:effectLst/>
                <a:latin typeface="Arial" pitchFamily="34" charset="0"/>
                <a:cs typeface="Arial" pitchFamily="34" charset="0"/>
              </a:rPr>
              <a:t>Paulovnija kao ogrev</a:t>
            </a:r>
            <a:r>
              <a:rPr lang="sr-Latn-CS" sz="2000" b="1" dirty="0">
                <a:solidFill>
                  <a:schemeClr val="tx2">
                    <a:satMod val="130000"/>
                  </a:schemeClr>
                </a:solidFill>
                <a:effectLst/>
                <a:latin typeface="Arial" pitchFamily="34" charset="0"/>
                <a:cs typeface="Arial" pitchFamily="34" charset="0"/>
              </a:rPr>
              <a:t/>
            </a:r>
            <a:br>
              <a:rPr lang="sr-Latn-CS" sz="2000" b="1" dirty="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r>
              <a:rPr lang="sr-Latn-CS" sz="2200" b="1" dirty="0" smtClean="0">
                <a:solidFill>
                  <a:schemeClr val="tx2">
                    <a:satMod val="130000"/>
                  </a:schemeClr>
                </a:solidFill>
                <a:effectLst/>
                <a:latin typeface="Arial" pitchFamily="34" charset="0"/>
                <a:cs typeface="Arial" pitchFamily="34" charset="0"/>
              </a:rPr>
              <a:t>Energetska vrednost:</a:t>
            </a:r>
            <a:br>
              <a:rPr lang="sr-Latn-CS" sz="2200" b="1" dirty="0" smtClean="0">
                <a:solidFill>
                  <a:schemeClr val="tx2">
                    <a:satMod val="130000"/>
                  </a:schemeClr>
                </a:solidFill>
                <a:effectLst/>
                <a:latin typeface="Arial" pitchFamily="34" charset="0"/>
                <a:cs typeface="Arial" pitchFamily="34" charset="0"/>
              </a:rPr>
            </a:br>
            <a:r>
              <a:rPr lang="sr-Latn-CS" sz="2200" b="1" dirty="0">
                <a:solidFill>
                  <a:schemeClr val="tx2">
                    <a:satMod val="130000"/>
                  </a:schemeClr>
                </a:solidFill>
                <a:effectLst/>
                <a:latin typeface="Arial" pitchFamily="34" charset="0"/>
                <a:cs typeface="Arial" pitchFamily="34" charset="0"/>
              </a:rPr>
              <a:t>U suvoj materiji drveta </a:t>
            </a:r>
            <a:r>
              <a:rPr lang="sr-Latn-CS" sz="2200" b="1" dirty="0" smtClean="0">
                <a:solidFill>
                  <a:schemeClr val="tx2">
                    <a:satMod val="130000"/>
                  </a:schemeClr>
                </a:solidFill>
                <a:effectLst/>
                <a:latin typeface="Arial" pitchFamily="34" charset="0"/>
                <a:cs typeface="Arial" pitchFamily="34" charset="0"/>
              </a:rPr>
              <a:t>paulo</a:t>
            </a:r>
            <a:r>
              <a:rPr lang="fr-CH" sz="2200" b="1" dirty="0" smtClean="0">
                <a:solidFill>
                  <a:schemeClr val="tx2">
                    <a:satMod val="130000"/>
                  </a:schemeClr>
                </a:solidFill>
                <a:effectLst/>
                <a:latin typeface="Arial" pitchFamily="34" charset="0"/>
                <a:cs typeface="Arial" pitchFamily="34" charset="0"/>
              </a:rPr>
              <a:t>v</a:t>
            </a:r>
            <a:r>
              <a:rPr lang="sr-Latn-CS" sz="2200" b="1" dirty="0" smtClean="0">
                <a:solidFill>
                  <a:schemeClr val="tx2">
                    <a:satMod val="130000"/>
                  </a:schemeClr>
                </a:solidFill>
                <a:effectLst/>
                <a:latin typeface="Arial" pitchFamily="34" charset="0"/>
                <a:cs typeface="Arial" pitchFamily="34" charset="0"/>
              </a:rPr>
              <a:t>nie </a:t>
            </a:r>
            <a:r>
              <a:rPr lang="sr-Latn-CS" sz="2200" b="1" dirty="0">
                <a:solidFill>
                  <a:schemeClr val="tx2">
                    <a:satMod val="130000"/>
                  </a:schemeClr>
                </a:solidFill>
                <a:effectLst/>
                <a:latin typeface="Arial" pitchFamily="34" charset="0"/>
                <a:cs typeface="Arial" pitchFamily="34" charset="0"/>
              </a:rPr>
              <a:t>(</a:t>
            </a:r>
            <a:r>
              <a:rPr lang="sr-Latn-CS" sz="2200" b="1" dirty="0" smtClean="0">
                <a:solidFill>
                  <a:schemeClr val="tx2">
                    <a:satMod val="130000"/>
                  </a:schemeClr>
                </a:solidFill>
                <a:effectLst/>
                <a:latin typeface="Arial" pitchFamily="34" charset="0"/>
                <a:cs typeface="Arial" pitchFamily="34" charset="0"/>
              </a:rPr>
              <a:t>13% </a:t>
            </a:r>
            <a:r>
              <a:rPr lang="sr-Latn-CS" sz="2200" b="1" dirty="0">
                <a:solidFill>
                  <a:schemeClr val="tx2">
                    <a:satMod val="130000"/>
                  </a:schemeClr>
                </a:solidFill>
                <a:effectLst/>
                <a:latin typeface="Arial" pitchFamily="34" charset="0"/>
                <a:cs typeface="Arial" pitchFamily="34" charset="0"/>
              </a:rPr>
              <a:t>vlage) </a:t>
            </a:r>
            <a:r>
              <a:rPr lang="sr-Latn-CS" sz="2200" b="1" dirty="0" smtClean="0">
                <a:solidFill>
                  <a:schemeClr val="tx2">
                    <a:satMod val="130000"/>
                  </a:schemeClr>
                </a:solidFill>
                <a:effectLst/>
                <a:latin typeface="Arial" pitchFamily="34" charset="0"/>
                <a:cs typeface="Arial" pitchFamily="34" charset="0"/>
              </a:rPr>
              <a:t>1kg briketa daje 4500 kcal.</a:t>
            </a:r>
            <a:r>
              <a:rPr lang="sr-Latn-CS" sz="2200" b="1" dirty="0">
                <a:solidFill>
                  <a:schemeClr val="tx2">
                    <a:satMod val="130000"/>
                  </a:schemeClr>
                </a:solidFill>
                <a:effectLst/>
                <a:latin typeface="Arial" pitchFamily="34" charset="0"/>
                <a:cs typeface="Arial" pitchFamily="34" charset="0"/>
              </a:rPr>
              <a:t/>
            </a:r>
            <a:br>
              <a:rPr lang="sr-Latn-CS" sz="2200" b="1" dirty="0">
                <a:solidFill>
                  <a:schemeClr val="tx2">
                    <a:satMod val="130000"/>
                  </a:schemeClr>
                </a:solidFill>
                <a:effectLst/>
                <a:latin typeface="Arial" pitchFamily="34" charset="0"/>
                <a:cs typeface="Arial" pitchFamily="34" charset="0"/>
              </a:rPr>
            </a:br>
            <a:r>
              <a:rPr lang="sr-Latn-CS" sz="2200" b="1" dirty="0" smtClean="0">
                <a:solidFill>
                  <a:schemeClr val="tx2">
                    <a:satMod val="130000"/>
                  </a:schemeClr>
                </a:solidFill>
                <a:effectLst/>
                <a:latin typeface="Arial" pitchFamily="34" charset="0"/>
                <a:cs typeface="Arial" pitchFamily="34" charset="0"/>
              </a:rPr>
              <a:t>Topola sadrži 700 kcal, a bilo koje </a:t>
            </a:r>
            <a:r>
              <a:rPr lang="sr-Latn-CS" sz="2200" b="1" dirty="0">
                <a:solidFill>
                  <a:schemeClr val="tx2">
                    <a:satMod val="130000"/>
                  </a:schemeClr>
                </a:solidFill>
                <a:effectLst/>
                <a:latin typeface="Arial" pitchFamily="34" charset="0"/>
                <a:cs typeface="Arial" pitchFamily="34" charset="0"/>
              </a:rPr>
              <a:t>tvrdo drvo do 2600 </a:t>
            </a:r>
            <a:r>
              <a:rPr lang="sr-Latn-CS" sz="2200" b="1" dirty="0" smtClean="0">
                <a:solidFill>
                  <a:schemeClr val="tx2">
                    <a:satMod val="130000"/>
                  </a:schemeClr>
                </a:solidFill>
                <a:effectLst/>
                <a:latin typeface="Arial" pitchFamily="34" charset="0"/>
                <a:cs typeface="Arial" pitchFamily="34" charset="0"/>
              </a:rPr>
              <a:t>kcal što </a:t>
            </a:r>
            <a:r>
              <a:rPr lang="fr-CH" sz="2200" b="1" dirty="0" err="1" smtClean="0">
                <a:solidFill>
                  <a:schemeClr val="tx2"/>
                </a:solidFill>
                <a:effectLst/>
                <a:latin typeface="Arial" pitchFamily="34" charset="0"/>
                <a:cs typeface="Arial" pitchFamily="34" charset="0"/>
              </a:rPr>
              <a:t>uvr</a:t>
            </a:r>
            <a:r>
              <a:rPr lang="sr-Latn-CS" sz="2200" b="1" dirty="0" smtClean="0">
                <a:solidFill>
                  <a:schemeClr val="tx2"/>
                </a:solidFill>
                <a:effectLst/>
                <a:latin typeface="Arial" pitchFamily="34" charset="0"/>
                <a:cs typeface="Arial" pitchFamily="34" charset="0"/>
              </a:rPr>
              <a:t>šćuje</a:t>
            </a:r>
            <a:r>
              <a:rPr lang="sr-Latn-CS" sz="2200" b="1" dirty="0" smtClean="0">
                <a:solidFill>
                  <a:srgbClr val="00B050"/>
                </a:solidFill>
                <a:effectLst/>
                <a:latin typeface="Arial" pitchFamily="34" charset="0"/>
                <a:cs typeface="Arial" pitchFamily="34" charset="0"/>
              </a:rPr>
              <a:t> </a:t>
            </a:r>
            <a:r>
              <a:rPr lang="sr-Latn-CS" sz="2200" b="1" dirty="0" smtClean="0">
                <a:solidFill>
                  <a:schemeClr val="tx2">
                    <a:satMod val="130000"/>
                  </a:schemeClr>
                </a:solidFill>
                <a:effectLst/>
                <a:latin typeface="Arial" pitchFamily="34" charset="0"/>
                <a:cs typeface="Arial" pitchFamily="34" charset="0"/>
              </a:rPr>
              <a:t>energetsku </a:t>
            </a:r>
            <a:r>
              <a:rPr lang="sr-Latn-CS" sz="2200" b="1" dirty="0">
                <a:solidFill>
                  <a:schemeClr val="tx2">
                    <a:satMod val="130000"/>
                  </a:schemeClr>
                </a:solidFill>
                <a:effectLst/>
                <a:latin typeface="Arial" pitchFamily="34" charset="0"/>
                <a:cs typeface="Arial" pitchFamily="34" charset="0"/>
              </a:rPr>
              <a:t>vrednost </a:t>
            </a:r>
            <a:r>
              <a:rPr lang="sr-Latn-CS" sz="2200" b="1" dirty="0" smtClean="0">
                <a:solidFill>
                  <a:schemeClr val="tx2">
                    <a:satMod val="130000"/>
                  </a:schemeClr>
                </a:solidFill>
                <a:effectLst/>
                <a:latin typeface="Arial" pitchFamily="34" charset="0"/>
                <a:cs typeface="Arial" pitchFamily="34" charset="0"/>
              </a:rPr>
              <a:t>paulovnije u klasu </a:t>
            </a:r>
            <a:r>
              <a:rPr lang="sr-Latn-CS" sz="2200" b="1" dirty="0">
                <a:solidFill>
                  <a:schemeClr val="tx2">
                    <a:satMod val="130000"/>
                  </a:schemeClr>
                </a:solidFill>
                <a:effectLst/>
                <a:latin typeface="Arial" pitchFamily="34" charset="0"/>
                <a:cs typeface="Arial" pitchFamily="34" charset="0"/>
              </a:rPr>
              <a:t>kvalitetnog uglja.</a:t>
            </a:r>
            <a:endParaRPr lang="sr-Latn-CS" sz="2200" b="1" dirty="0" smtClean="0">
              <a:solidFill>
                <a:schemeClr val="tx2">
                  <a:satMod val="130000"/>
                </a:schemeClr>
              </a:solidFill>
              <a:effectLst/>
              <a:latin typeface="Arial" pitchFamily="34" charset="0"/>
              <a:cs typeface="Arial" pitchFamily="34" charset="0"/>
            </a:endParaRPr>
          </a:p>
        </p:txBody>
      </p:sp>
      <p:pic>
        <p:nvPicPr>
          <p:cNvPr id="32772" name="Picture 4" descr="D:\ARHIVA_SynchroAcerFEV2013\Botanics\paulownia\Prezentacija\BrutoDocs\Photo\deb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12976"/>
            <a:ext cx="4392488" cy="3288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628" name="Picture 5" descr="D:\ARHIVA_SynchroAcerFEV2013\Botanics\paulownia\Prezentacija\BrutoDocs\Photo\Pe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0987">
            <a:off x="6419850" y="2590800"/>
            <a:ext cx="24574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Content Placeholder 3" descr="prodajem-brikete-slika-4813572.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rot="1331385">
            <a:off x="4469111" y="3858174"/>
            <a:ext cx="3505974" cy="2625585"/>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pPr>
              <a:defRPr/>
            </a:pPr>
            <a:fld id="{CC0DFF55-02C3-4E13-9628-63D8C9DE4957}" type="slidenum">
              <a:rPr lang="sr-Latn-CS" smtClean="0"/>
              <a:pPr>
                <a:defRPr/>
              </a:pPr>
              <a:t>20</a:t>
            </a:fld>
            <a:endParaRPr lang="sr-Latn-CS"/>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60475" y="981075"/>
            <a:ext cx="6565900" cy="935038"/>
          </a:xfrm>
        </p:spPr>
        <p:txBody>
          <a:bodyPr/>
          <a:lstStyle/>
          <a:p>
            <a:pPr eaLnBrk="1" fontAlgn="auto" hangingPunct="1">
              <a:spcAft>
                <a:spcPts val="0"/>
              </a:spcAft>
              <a:defRPr/>
            </a:pPr>
            <a:r>
              <a:rPr lang="sr-Latn-CS" sz="2400" b="1" dirty="0" smtClean="0">
                <a:solidFill>
                  <a:schemeClr val="tx2">
                    <a:satMod val="130000"/>
                  </a:schemeClr>
                </a:solidFill>
                <a:effectLst/>
                <a:latin typeface="Arial" pitchFamily="34" charset="0"/>
                <a:cs typeface="Arial" pitchFamily="34" charset="0"/>
              </a:rPr>
              <a:t>  </a:t>
            </a:r>
            <a:r>
              <a:rPr lang="fr-CH" sz="2400" b="1" dirty="0">
                <a:solidFill>
                  <a:schemeClr val="tx2">
                    <a:satMod val="130000"/>
                  </a:schemeClr>
                </a:solidFill>
                <a:effectLst/>
                <a:latin typeface="Arial" pitchFamily="34" charset="0"/>
                <a:cs typeface="Arial" pitchFamily="34" charset="0"/>
              </a:rPr>
              <a:t>Z</a:t>
            </a:r>
            <a:r>
              <a:rPr lang="sr-Latn-CS" sz="2400" b="1" dirty="0" smtClean="0">
                <a:solidFill>
                  <a:schemeClr val="tx2">
                    <a:satMod val="130000"/>
                  </a:schemeClr>
                </a:solidFill>
                <a:effectLst/>
                <a:latin typeface="Arial" pitchFamily="34" charset="0"/>
                <a:cs typeface="Arial" pitchFamily="34" charset="0"/>
              </a:rPr>
              <a:t>asadi Paulovnije kao zaštitni pojasevi</a:t>
            </a:r>
          </a:p>
        </p:txBody>
      </p:sp>
      <p:pic>
        <p:nvPicPr>
          <p:cNvPr id="27651" name="Picture 4" descr="000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2492375"/>
            <a:ext cx="77184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B6654337-50BD-457E-93A7-19D7BB1BF084}" type="slidenum">
              <a:rPr lang="sr-Latn-CS" smtClean="0"/>
              <a:pPr>
                <a:defRPr/>
              </a:pPr>
              <a:t>21</a:t>
            </a:fld>
            <a:endParaRPr lang="sr-Latn-C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19672" y="1197024"/>
            <a:ext cx="7927975" cy="2448000"/>
          </a:xfrm>
        </p:spPr>
        <p:txBody>
          <a:bodyPr>
            <a:normAutofit fontScale="90000"/>
          </a:bodyPr>
          <a:lstStyle/>
          <a:p>
            <a:r>
              <a:rPr lang="sr-Latn-CS" sz="2400" b="1" dirty="0" smtClean="0">
                <a:solidFill>
                  <a:schemeClr val="tx2">
                    <a:satMod val="130000"/>
                  </a:schemeClr>
                </a:solidFill>
                <a:effectLst/>
                <a:latin typeface="Arial" pitchFamily="34" charset="0"/>
                <a:cs typeface="Arial" pitchFamily="34" charset="0"/>
              </a:rPr>
              <a:t>Minimalni uslovi zemljišta na kojima se može gajiti</a:t>
            </a: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r>
              <a:rPr lang="sr-Latn-CS" sz="2000" b="1" dirty="0">
                <a:solidFill>
                  <a:schemeClr val="tx2">
                    <a:satMod val="130000"/>
                  </a:schemeClr>
                </a:solidFill>
                <a:effectLst/>
                <a:latin typeface="Arial" pitchFamily="34" charset="0"/>
                <a:cs typeface="Arial" pitchFamily="34" charset="0"/>
              </a:rPr>
              <a:t/>
            </a:r>
            <a:br>
              <a:rPr lang="sr-Latn-CS" sz="2000" b="1" dirty="0">
                <a:solidFill>
                  <a:schemeClr val="tx2">
                    <a:satMod val="130000"/>
                  </a:schemeClr>
                </a:solidFill>
                <a:effectLst/>
                <a:latin typeface="Arial" pitchFamily="34" charset="0"/>
                <a:cs typeface="Arial" pitchFamily="34" charset="0"/>
              </a:rPr>
            </a:br>
            <a:r>
              <a:rPr lang="sr-Latn-CS" sz="2000" b="1" dirty="0">
                <a:solidFill>
                  <a:schemeClr val="tx2">
                    <a:satMod val="130000"/>
                  </a:schemeClr>
                </a:solidFill>
                <a:effectLst/>
                <a:latin typeface="Arial" pitchFamily="34" charset="0"/>
                <a:cs typeface="Arial" pitchFamily="34" charset="0"/>
              </a:rPr>
              <a:t>Paulovnija  uspeva na gotovo svim tipovima </a:t>
            </a:r>
            <a:r>
              <a:rPr lang="sr-Latn-CS" sz="2000" b="1" dirty="0" smtClean="0">
                <a:solidFill>
                  <a:schemeClr val="tx2">
                    <a:satMod val="130000"/>
                  </a:schemeClr>
                </a:solidFill>
                <a:effectLst/>
                <a:latin typeface="Arial" pitchFamily="34" charset="0"/>
                <a:cs typeface="Arial" pitchFamily="34" charset="0"/>
              </a:rPr>
              <a:t>zemljišta, veoma siromašnim, </a:t>
            </a:r>
            <a:r>
              <a:rPr lang="sr-Latn-CS" sz="2000" b="1" dirty="0">
                <a:solidFill>
                  <a:schemeClr val="tx2">
                    <a:satMod val="130000"/>
                  </a:schemeClr>
                </a:solidFill>
                <a:effectLst/>
                <a:latin typeface="Arial" pitchFamily="34" charset="0"/>
                <a:cs typeface="Arial" pitchFamily="34" charset="0"/>
              </a:rPr>
              <a:t>kao što su </a:t>
            </a:r>
            <a:r>
              <a:rPr lang="sr-Latn-CS" sz="2000" b="1" dirty="0" smtClean="0">
                <a:solidFill>
                  <a:schemeClr val="tx2">
                    <a:satMod val="130000"/>
                  </a:schemeClr>
                </a:solidFill>
                <a:effectLst/>
                <a:latin typeface="Arial" pitchFamily="34" charset="0"/>
                <a:cs typeface="Arial" pitchFamily="34" charset="0"/>
              </a:rPr>
              <a:t>peščare, pepelišta </a:t>
            </a:r>
            <a:r>
              <a:rPr lang="sr-Latn-CS" sz="2000" b="1" dirty="0">
                <a:solidFill>
                  <a:schemeClr val="tx2">
                    <a:satMod val="130000"/>
                  </a:schemeClr>
                </a:solidFill>
                <a:effectLst/>
                <a:latin typeface="Arial" pitchFamily="34" charset="0"/>
                <a:cs typeface="Arial" pitchFamily="34" charset="0"/>
              </a:rPr>
              <a:t>i </a:t>
            </a:r>
            <a:r>
              <a:rPr lang="sr-Latn-CS" sz="2000" b="1" dirty="0" smtClean="0">
                <a:solidFill>
                  <a:schemeClr val="tx2">
                    <a:satMod val="130000"/>
                  </a:schemeClr>
                </a:solidFill>
                <a:effectLst/>
                <a:latin typeface="Arial" pitchFamily="34" charset="0"/>
                <a:cs typeface="Arial" pitchFamily="34" charset="0"/>
              </a:rPr>
              <a:t>ugljenokopovi.</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Jedino ne trpi zasenu i stajaću vodu</a:t>
            </a:r>
            <a:r>
              <a:rPr lang="sr-Latn-CS" sz="2000" b="1" dirty="0" smtClean="0">
                <a:solidFill>
                  <a:schemeClr val="tx2">
                    <a:satMod val="130000"/>
                  </a:schemeClr>
                </a:solidFill>
                <a:effectLst/>
                <a:latin typeface="Arial" pitchFamily="34" charset="0"/>
                <a:cs typeface="Arial" pitchFamily="34" charset="0"/>
              </a:rPr>
              <a:t>.</a:t>
            </a:r>
            <a:r>
              <a:rPr lang="fr-CH" sz="2000" b="1" dirty="0" smtClean="0">
                <a:solidFill>
                  <a:schemeClr val="tx2">
                    <a:satMod val="130000"/>
                  </a:schemeClr>
                </a:solidFill>
                <a:effectLst/>
                <a:latin typeface="Arial" pitchFamily="34" charset="0"/>
                <a:cs typeface="Arial" pitchFamily="34" charset="0"/>
              </a:rPr>
              <a:t/>
            </a:r>
            <a:br>
              <a:rPr lang="fr-CH" sz="2000" b="1" dirty="0" smtClean="0">
                <a:solidFill>
                  <a:schemeClr val="tx2">
                    <a:satMod val="130000"/>
                  </a:schemeClr>
                </a:solidFill>
                <a:effectLst/>
                <a:latin typeface="Arial" pitchFamily="34" charset="0"/>
                <a:cs typeface="Arial" pitchFamily="34" charset="0"/>
              </a:rPr>
            </a:br>
            <a:r>
              <a:rPr lang="fr-CH" sz="2000" b="1" dirty="0" err="1" smtClean="0">
                <a:solidFill>
                  <a:schemeClr val="tx2">
                    <a:satMod val="130000"/>
                  </a:schemeClr>
                </a:solidFill>
                <a:effectLst/>
                <a:latin typeface="Arial" pitchFamily="34" charset="0"/>
                <a:cs typeface="Arial" pitchFamily="34" charset="0"/>
              </a:rPr>
              <a:t>Najva</a:t>
            </a:r>
            <a:r>
              <a:rPr lang="sr-Latn-CS" sz="2000" b="1" dirty="0" smtClean="0">
                <a:solidFill>
                  <a:schemeClr val="tx2">
                    <a:satMod val="130000"/>
                  </a:schemeClr>
                </a:solidFill>
                <a:effectLst/>
                <a:latin typeface="Arial" pitchFamily="34" charset="0"/>
                <a:cs typeface="Arial" pitchFamily="34" charset="0"/>
              </a:rPr>
              <a:t>žniji parametri su:</a:t>
            </a:r>
            <a:br>
              <a:rPr lang="sr-Latn-CS" sz="2000" b="1" dirty="0" smtClean="0">
                <a:solidFill>
                  <a:schemeClr val="tx2">
                    <a:satMod val="130000"/>
                  </a:schemeClr>
                </a:solidFill>
                <a:effectLst/>
                <a:latin typeface="Arial" pitchFamily="34" charset="0"/>
                <a:cs typeface="Arial" pitchFamily="34" charset="0"/>
              </a:rPr>
            </a:br>
            <a:r>
              <a:rPr lang="sr-Latn-CS" sz="2000" b="1" dirty="0">
                <a:solidFill>
                  <a:schemeClr val="tx2">
                    <a:satMod val="130000"/>
                  </a:schemeClr>
                </a:solidFill>
                <a:effectLst/>
                <a:latin typeface="Arial" pitchFamily="34" charset="0"/>
                <a:cs typeface="Arial" pitchFamily="34" charset="0"/>
              </a:rPr>
              <a:t/>
            </a:r>
            <a:br>
              <a:rPr lang="sr-Latn-CS" sz="2000" b="1" dirty="0">
                <a:solidFill>
                  <a:schemeClr val="tx2">
                    <a:satMod val="130000"/>
                  </a:schemeClr>
                </a:solidFill>
                <a:effectLst/>
                <a:latin typeface="Arial" pitchFamily="34" charset="0"/>
                <a:cs typeface="Arial" pitchFamily="34" charset="0"/>
              </a:rPr>
            </a:br>
            <a:r>
              <a:rPr lang="fr-CH" sz="2000" b="1" dirty="0" smtClean="0">
                <a:solidFill>
                  <a:schemeClr val="tx2">
                    <a:satMod val="130000"/>
                  </a:schemeClr>
                </a:solidFill>
                <a:latin typeface="Arial" pitchFamily="34" charset="0"/>
                <a:ea typeface="+mj-ea"/>
                <a:cs typeface="Arial" pitchFamily="34" charset="0"/>
              </a:rPr>
              <a:t/>
            </a:r>
            <a:br>
              <a:rPr lang="fr-CH" sz="2000" b="1" dirty="0" smtClean="0">
                <a:solidFill>
                  <a:schemeClr val="tx2">
                    <a:satMod val="130000"/>
                  </a:schemeClr>
                </a:solidFill>
                <a:latin typeface="Arial" pitchFamily="34" charset="0"/>
                <a:ea typeface="+mj-ea"/>
                <a:cs typeface="Arial" pitchFamily="34" charset="0"/>
              </a:rPr>
            </a:br>
            <a:endParaRPr lang="sr-Latn-CS" sz="2000" b="1" dirty="0" smtClean="0">
              <a:solidFill>
                <a:schemeClr val="tx2">
                  <a:satMod val="130000"/>
                </a:schemeClr>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6C9A42F8-8EE4-48AB-BEFE-92484C70AF12}" type="slidenum">
              <a:rPr lang="sr-Latn-CS" smtClean="0"/>
              <a:pPr>
                <a:defRPr/>
              </a:pPr>
              <a:t>22</a:t>
            </a:fld>
            <a:endParaRPr lang="sr-Latn-CS"/>
          </a:p>
        </p:txBody>
      </p:sp>
      <p:sp>
        <p:nvSpPr>
          <p:cNvPr id="5" name="TextBox 4"/>
          <p:cNvSpPr txBox="1"/>
          <p:nvPr/>
        </p:nvSpPr>
        <p:spPr>
          <a:xfrm>
            <a:off x="1619672" y="3429000"/>
            <a:ext cx="6120680" cy="923330"/>
          </a:xfrm>
          <a:prstGeom prst="rect">
            <a:avLst/>
          </a:prstGeom>
          <a:noFill/>
        </p:spPr>
        <p:txBody>
          <a:bodyPr wrap="square" rtlCol="0">
            <a:spAutoFit/>
          </a:bodyPr>
          <a:lstStyle/>
          <a:p>
            <a:pPr marL="285750" indent="-285750">
              <a:buFont typeface="Arial" pitchFamily="34" charset="0"/>
              <a:buChar char="•"/>
            </a:pPr>
            <a:r>
              <a:rPr lang="fr-CH" b="1" dirty="0">
                <a:solidFill>
                  <a:schemeClr val="tx2">
                    <a:satMod val="130000"/>
                  </a:schemeClr>
                </a:solidFill>
              </a:rPr>
              <a:t>PH			</a:t>
            </a:r>
            <a:r>
              <a:rPr lang="sr-Latn-CS" b="1" dirty="0" smtClean="0">
                <a:solidFill>
                  <a:schemeClr val="tx2">
                    <a:satMod val="130000"/>
                  </a:schemeClr>
                </a:solidFill>
              </a:rPr>
              <a:t>	</a:t>
            </a:r>
            <a:r>
              <a:rPr lang="fr-CH" b="1" dirty="0" smtClean="0">
                <a:solidFill>
                  <a:schemeClr val="tx2">
                    <a:satMod val="130000"/>
                  </a:schemeClr>
                </a:solidFill>
              </a:rPr>
              <a:t>5 </a:t>
            </a:r>
            <a:r>
              <a:rPr lang="fr-CH" b="1" dirty="0">
                <a:solidFill>
                  <a:schemeClr val="tx2">
                    <a:satMod val="130000"/>
                  </a:schemeClr>
                </a:solidFill>
              </a:rPr>
              <a:t>- </a:t>
            </a:r>
            <a:r>
              <a:rPr lang="fr-CH" b="1" dirty="0" smtClean="0">
                <a:solidFill>
                  <a:schemeClr val="tx2">
                    <a:satMod val="130000"/>
                  </a:schemeClr>
                </a:solidFill>
              </a:rPr>
              <a:t>8,5</a:t>
            </a:r>
            <a:endParaRPr lang="sr-Latn-CS" b="1" dirty="0" smtClean="0">
              <a:solidFill>
                <a:schemeClr val="tx2">
                  <a:satMod val="130000"/>
                </a:schemeClr>
              </a:solidFill>
            </a:endParaRPr>
          </a:p>
          <a:p>
            <a:pPr marL="285750" indent="-285750">
              <a:buFont typeface="Arial" pitchFamily="34" charset="0"/>
              <a:buChar char="•"/>
            </a:pPr>
            <a:r>
              <a:rPr lang="fr-CH" b="1" dirty="0" err="1" smtClean="0">
                <a:solidFill>
                  <a:schemeClr val="tx2">
                    <a:satMod val="130000"/>
                  </a:schemeClr>
                </a:solidFill>
              </a:rPr>
              <a:t>Nadmorska</a:t>
            </a:r>
            <a:r>
              <a:rPr lang="fr-CH" b="1" dirty="0" smtClean="0">
                <a:solidFill>
                  <a:schemeClr val="tx2">
                    <a:satMod val="130000"/>
                  </a:schemeClr>
                </a:solidFill>
              </a:rPr>
              <a:t> </a:t>
            </a:r>
            <a:r>
              <a:rPr lang="fr-CH" b="1" dirty="0" err="1">
                <a:solidFill>
                  <a:schemeClr val="tx2">
                    <a:satMod val="130000"/>
                  </a:schemeClr>
                </a:solidFill>
              </a:rPr>
              <a:t>visina</a:t>
            </a:r>
            <a:r>
              <a:rPr lang="fr-CH" b="1" dirty="0">
                <a:solidFill>
                  <a:schemeClr val="tx2">
                    <a:satMod val="130000"/>
                  </a:schemeClr>
                </a:solidFill>
              </a:rPr>
              <a:t>		do </a:t>
            </a:r>
            <a:r>
              <a:rPr lang="fr-CH" b="1" dirty="0" smtClean="0">
                <a:solidFill>
                  <a:schemeClr val="tx2">
                    <a:satMod val="130000"/>
                  </a:schemeClr>
                </a:solidFill>
              </a:rPr>
              <a:t>2000</a:t>
            </a:r>
            <a:r>
              <a:rPr lang="sr-Latn-CS" b="1" dirty="0" smtClean="0">
                <a:solidFill>
                  <a:schemeClr val="tx2">
                    <a:satMod val="130000"/>
                  </a:schemeClr>
                </a:solidFill>
              </a:rPr>
              <a:t>m</a:t>
            </a:r>
          </a:p>
          <a:p>
            <a:pPr marL="285750" indent="-285750">
              <a:buFont typeface="Arial" pitchFamily="34" charset="0"/>
              <a:buChar char="•"/>
            </a:pPr>
            <a:r>
              <a:rPr lang="fr-CH" b="1" dirty="0" err="1" smtClean="0">
                <a:solidFill>
                  <a:schemeClr val="tx2">
                    <a:satMod val="130000"/>
                  </a:schemeClr>
                </a:solidFill>
              </a:rPr>
              <a:t>Temperatura</a:t>
            </a:r>
            <a:r>
              <a:rPr lang="fr-CH" b="1" dirty="0" smtClean="0">
                <a:solidFill>
                  <a:schemeClr val="tx2">
                    <a:satMod val="130000"/>
                  </a:schemeClr>
                </a:solidFill>
              </a:rPr>
              <a:t> </a:t>
            </a:r>
            <a:r>
              <a:rPr lang="fr-CH" b="1" dirty="0">
                <a:solidFill>
                  <a:schemeClr val="tx2">
                    <a:satMod val="130000"/>
                  </a:schemeClr>
                </a:solidFill>
              </a:rPr>
              <a:t>		</a:t>
            </a:r>
            <a:r>
              <a:rPr lang="sr-Latn-CS" b="1" dirty="0" smtClean="0">
                <a:solidFill>
                  <a:schemeClr val="tx2">
                    <a:satMod val="130000"/>
                  </a:schemeClr>
                </a:solidFill>
              </a:rPr>
              <a:t>	</a:t>
            </a:r>
            <a:r>
              <a:rPr lang="fr-CH" b="1" dirty="0" err="1" smtClean="0">
                <a:solidFill>
                  <a:schemeClr val="tx2">
                    <a:satMod val="130000"/>
                  </a:schemeClr>
                </a:solidFill>
              </a:rPr>
              <a:t>od</a:t>
            </a:r>
            <a:r>
              <a:rPr lang="fr-CH" b="1" dirty="0" smtClean="0">
                <a:solidFill>
                  <a:schemeClr val="tx2">
                    <a:satMod val="130000"/>
                  </a:schemeClr>
                </a:solidFill>
              </a:rPr>
              <a:t> </a:t>
            </a:r>
            <a:r>
              <a:rPr lang="fr-CH" b="1" dirty="0">
                <a:solidFill>
                  <a:schemeClr val="tx2">
                    <a:satMod val="130000"/>
                  </a:schemeClr>
                </a:solidFill>
              </a:rPr>
              <a:t>-29°c do +45°c</a:t>
            </a:r>
            <a:endParaRPr lang="fr-CH" dirty="0"/>
          </a:p>
        </p:txBody>
      </p:sp>
      <p:pic>
        <p:nvPicPr>
          <p:cNvPr id="28677" name="Picture 5" descr="D:\ARHIVA_SynchroAcerFEV2013\PLANTO-Paulownia\Photo\Banner_21_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581505"/>
            <a:ext cx="7305178" cy="2055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7950" y="547688"/>
            <a:ext cx="9036050" cy="2593975"/>
          </a:xfrm>
        </p:spPr>
        <p:txBody>
          <a:bodyPr>
            <a:noAutofit/>
          </a:bodyPr>
          <a:lstStyle/>
          <a:p>
            <a:pPr eaLnBrk="1" fontAlgn="auto" hangingPunct="1">
              <a:spcAft>
                <a:spcPts val="0"/>
              </a:spcAft>
              <a:defRPr/>
            </a:pPr>
            <a:r>
              <a:rPr lang="sr-Latn-CS" sz="2000" b="1" dirty="0" smtClean="0">
                <a:solidFill>
                  <a:schemeClr val="tx2">
                    <a:satMod val="130000"/>
                  </a:schemeClr>
                </a:solidFill>
                <a:effectLst/>
                <a:latin typeface="Arial" pitchFamily="34" charset="0"/>
                <a:cs typeface="Arial" pitchFamily="34" charset="0"/>
              </a:rPr>
              <a:t>Ekološka opravdanost </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 </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Veličina lista pretvara Paulovniju u pravu ’’fabriku’’ kiseonika. Ova biljka apsorbuje 10 puta više ugljendioksida od bilo koje drvenaste biljke i proporcionalno toliko oslobađa kiseonika. </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Biljke stare 4 godine po hektaru godišnje prečiste 6,4 miliona kubnih metara  vazduha, tj. </a:t>
            </a:r>
            <a:r>
              <a:rPr lang="sr-Latn-CS" sz="2000" b="1" dirty="0">
                <a:solidFill>
                  <a:schemeClr val="tx2">
                    <a:satMod val="130000"/>
                  </a:schemeClr>
                </a:solidFill>
                <a:effectLst/>
                <a:latin typeface="Arial" pitchFamily="34" charset="0"/>
                <a:cs typeface="Arial" pitchFamily="34" charset="0"/>
              </a:rPr>
              <a:t>svakog sata </a:t>
            </a:r>
            <a:r>
              <a:rPr lang="sr-Latn-CS" sz="2000" b="1" dirty="0" smtClean="0">
                <a:solidFill>
                  <a:schemeClr val="tx2">
                    <a:satMod val="130000"/>
                  </a:schemeClr>
                </a:solidFill>
                <a:effectLst/>
                <a:latin typeface="Arial" pitchFamily="34" charset="0"/>
                <a:cs typeface="Arial" pitchFamily="34" charset="0"/>
              </a:rPr>
              <a:t>oslobode </a:t>
            </a:r>
            <a:r>
              <a:rPr lang="sr-Latn-CS" sz="2000" b="1" dirty="0">
                <a:solidFill>
                  <a:schemeClr val="tx2">
                    <a:satMod val="130000"/>
                  </a:schemeClr>
                </a:solidFill>
                <a:effectLst/>
                <a:latin typeface="Arial" pitchFamily="34" charset="0"/>
                <a:cs typeface="Arial" pitchFamily="34" charset="0"/>
              </a:rPr>
              <a:t>1,7 kg </a:t>
            </a:r>
            <a:r>
              <a:rPr lang="sr-Latn-CS" sz="2000" b="1" dirty="0" smtClean="0">
                <a:solidFill>
                  <a:schemeClr val="tx2">
                    <a:satMod val="130000"/>
                  </a:schemeClr>
                </a:solidFill>
                <a:effectLst/>
                <a:latin typeface="Arial" pitchFamily="34" charset="0"/>
                <a:cs typeface="Arial" pitchFamily="34" charset="0"/>
              </a:rPr>
              <a:t>kiseonika!</a:t>
            </a:r>
            <a:r>
              <a:rPr lang="sr-Latn-CS" sz="2000" b="1" dirty="0">
                <a:solidFill>
                  <a:schemeClr val="tx2">
                    <a:satMod val="130000"/>
                  </a:schemeClr>
                </a:solidFill>
                <a:effectLst/>
                <a:latin typeface="Arial" pitchFamily="34" charset="0"/>
                <a:cs typeface="Arial" pitchFamily="34" charset="0"/>
              </a:rPr>
              <a:t/>
            </a:r>
            <a:br>
              <a:rPr lang="sr-Latn-CS" sz="2000" b="1" dirty="0">
                <a:solidFill>
                  <a:schemeClr val="tx2">
                    <a:satMod val="130000"/>
                  </a:schemeClr>
                </a:solidFill>
                <a:effectLst/>
                <a:latin typeface="Arial" pitchFamily="34" charset="0"/>
                <a:cs typeface="Arial" pitchFamily="34" charset="0"/>
              </a:rPr>
            </a:br>
            <a:r>
              <a:rPr lang="sr-Latn-CS" sz="2000" b="1" dirty="0">
                <a:solidFill>
                  <a:schemeClr val="tx2">
                    <a:satMod val="130000"/>
                  </a:schemeClr>
                </a:solidFill>
                <a:effectLst/>
                <a:latin typeface="Arial" pitchFamily="34" charset="0"/>
                <a:cs typeface="Arial" pitchFamily="34" charset="0"/>
              </a:rPr>
              <a:t>Kod sagorevanja </a:t>
            </a:r>
            <a:r>
              <a:rPr lang="sr-Latn-CS" sz="2000" b="1" dirty="0" smtClean="0">
                <a:solidFill>
                  <a:schemeClr val="tx2">
                    <a:satMod val="130000"/>
                  </a:schemeClr>
                </a:solidFill>
                <a:effectLst/>
                <a:latin typeface="Arial" pitchFamily="34" charset="0"/>
                <a:cs typeface="Arial" pitchFamily="34" charset="0"/>
              </a:rPr>
              <a:t>nema </a:t>
            </a:r>
            <a:r>
              <a:rPr lang="sr-Latn-CS" sz="2000" b="1" dirty="0">
                <a:solidFill>
                  <a:schemeClr val="tx2">
                    <a:satMod val="130000"/>
                  </a:schemeClr>
                </a:solidFill>
                <a:effectLst/>
                <a:latin typeface="Arial" pitchFamily="34" charset="0"/>
                <a:cs typeface="Arial" pitchFamily="34" charset="0"/>
              </a:rPr>
              <a:t>štetnih </a:t>
            </a:r>
            <a:r>
              <a:rPr lang="sr-Latn-CS" sz="2000" b="1" dirty="0" smtClean="0">
                <a:solidFill>
                  <a:schemeClr val="tx2">
                    <a:satMod val="130000"/>
                  </a:schemeClr>
                </a:solidFill>
                <a:effectLst/>
                <a:latin typeface="Arial" pitchFamily="34" charset="0"/>
                <a:cs typeface="Arial" pitchFamily="34" charset="0"/>
              </a:rPr>
              <a:t>materija, a </a:t>
            </a:r>
            <a:r>
              <a:rPr lang="sr-Latn-CS" sz="2000" b="1" dirty="0">
                <a:solidFill>
                  <a:schemeClr val="tx2">
                    <a:satMod val="130000"/>
                  </a:schemeClr>
                </a:solidFill>
                <a:effectLst/>
                <a:latin typeface="Arial" pitchFamily="34" charset="0"/>
                <a:cs typeface="Arial" pitchFamily="34" charset="0"/>
              </a:rPr>
              <a:t>zbog </a:t>
            </a:r>
            <a:r>
              <a:rPr lang="sr-Latn-CS" sz="2000" b="1" dirty="0" smtClean="0">
                <a:solidFill>
                  <a:schemeClr val="tx2">
                    <a:satMod val="130000"/>
                  </a:schemeClr>
                </a:solidFill>
                <a:effectLst/>
                <a:latin typeface="Arial" pitchFamily="34" charset="0"/>
                <a:cs typeface="Arial" pitchFamily="34" charset="0"/>
              </a:rPr>
              <a:t>svojh izuzetnih osobina  se nalazi na listi KYOTO protokola kao čistač vazduha.</a:t>
            </a:r>
            <a:r>
              <a:rPr lang="sr-Latn-CS" sz="2000" b="1" dirty="0">
                <a:solidFill>
                  <a:schemeClr val="tx2">
                    <a:satMod val="130000"/>
                  </a:schemeClr>
                </a:solidFill>
                <a:effectLst/>
              </a:rPr>
              <a:t/>
            </a:r>
            <a:br>
              <a:rPr lang="sr-Latn-CS" sz="2000" b="1" dirty="0">
                <a:solidFill>
                  <a:schemeClr val="tx2">
                    <a:satMod val="130000"/>
                  </a:schemeClr>
                </a:solidFill>
                <a:effectLst/>
              </a:rPr>
            </a:br>
            <a:endParaRPr lang="sr-Latn-CS" sz="2000" b="1" dirty="0" smtClean="0">
              <a:solidFill>
                <a:schemeClr val="tx2">
                  <a:satMod val="130000"/>
                </a:schemeClr>
              </a:solidFill>
              <a:effectLst/>
            </a:endParaRPr>
          </a:p>
        </p:txBody>
      </p:sp>
      <p:pic>
        <p:nvPicPr>
          <p:cNvPr id="44035" name="Picture 3" descr="D:\ARHIVA_SynchroAcerFEV2013\Botanics\paulownia\Prezentacija\BrutoDocs\Photo\paulownia-2hp-980x380.jpg"/>
          <p:cNvPicPr>
            <a:picLocks noChangeAspect="1" noChangeArrowheads="1"/>
          </p:cNvPicPr>
          <p:nvPr/>
        </p:nvPicPr>
        <p:blipFill>
          <a:blip r:embed="rId2"/>
          <a:srcRect/>
          <a:stretch>
            <a:fillRect/>
          </a:stretch>
        </p:blipFill>
        <p:spPr bwMode="auto">
          <a:xfrm>
            <a:off x="144463" y="3260725"/>
            <a:ext cx="8820150" cy="3419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CC72604-FE35-4E27-92BC-89F657D91630}" type="slidenum">
              <a:rPr lang="sr-Latn-CS" smtClean="0"/>
              <a:pPr>
                <a:defRPr/>
              </a:pPr>
              <a:t>23</a:t>
            </a:fld>
            <a:endParaRPr lang="sr-Latn-C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1431925" y="360363"/>
            <a:ext cx="7407275" cy="1471612"/>
          </a:xfrm>
        </p:spPr>
        <p:txBody>
          <a:bodyPr vert="horz" wrap="square" lIns="91440" tIns="45720" rIns="91440" bIns="45720" numCol="1" anchorCtr="0" compatLnSpc="1">
            <a:prstTxWarp prst="textNoShape">
              <a:avLst/>
            </a:prstTxWarp>
          </a:bodyPr>
          <a:lstStyle/>
          <a:p>
            <a:pPr algn="ctr"/>
            <a:r>
              <a:rPr lang="sr-Latn-CS" sz="2800" b="1" smtClean="0">
                <a:effectLst/>
                <a:latin typeface="Arial" pitchFamily="34" charset="0"/>
                <a:cs typeface="Arial" pitchFamily="34" charset="0"/>
              </a:rPr>
              <a:t>Opravdanost investiranja u Paulovniju Elongatu</a:t>
            </a:r>
            <a:endParaRPr lang="fr-CH" sz="2800" b="1" smtClean="0">
              <a:effectLst/>
              <a:latin typeface="Arial" pitchFamily="34" charset="0"/>
              <a:cs typeface="Arial" pitchFamily="34" charset="0"/>
            </a:endParaRPr>
          </a:p>
        </p:txBody>
      </p:sp>
      <p:sp>
        <p:nvSpPr>
          <p:cNvPr id="3" name="Subtitle 2"/>
          <p:cNvSpPr>
            <a:spLocks noGrp="1"/>
          </p:cNvSpPr>
          <p:nvPr>
            <p:ph type="subTitle" idx="1"/>
          </p:nvPr>
        </p:nvSpPr>
        <p:spPr>
          <a:xfrm>
            <a:off x="1431925" y="2641600"/>
            <a:ext cx="7407275" cy="3524250"/>
          </a:xfrm>
        </p:spPr>
        <p:txBody>
          <a:bodyPr/>
          <a:lstStyle/>
          <a:p>
            <a:pPr marL="370332" indent="-342900">
              <a:buFont typeface="Wingdings" pitchFamily="2" charset="2"/>
              <a:buChar char="Ø"/>
              <a:defRPr/>
            </a:pPr>
            <a:r>
              <a:rPr lang="sr-Latn-CS" sz="2000" b="1" dirty="0" smtClean="0">
                <a:latin typeface="Arial" pitchFamily="34" charset="0"/>
                <a:cs typeface="Arial" pitchFamily="34" charset="0"/>
              </a:rPr>
              <a:t>Kratak period eksploatacije i obnovljivost biljke</a:t>
            </a:r>
          </a:p>
          <a:p>
            <a:pPr marL="370332" indent="-342900">
              <a:buFont typeface="Wingdings" pitchFamily="2" charset="2"/>
              <a:buChar char="Ø"/>
              <a:defRPr/>
            </a:pPr>
            <a:r>
              <a:rPr lang="sr-Latn-CS" sz="2000" b="1" dirty="0" smtClean="0">
                <a:latin typeface="Arial" pitchFamily="34" charset="0"/>
                <a:cs typeface="Arial" pitchFamily="34" charset="0"/>
              </a:rPr>
              <a:t>Valorizacija zemljišta</a:t>
            </a:r>
          </a:p>
          <a:p>
            <a:pPr marL="370332" indent="-342900">
              <a:buFont typeface="Wingdings" pitchFamily="2" charset="2"/>
              <a:buChar char="Ø"/>
              <a:defRPr/>
            </a:pPr>
            <a:r>
              <a:rPr lang="sr-Latn-CS" sz="2000" b="1" dirty="0" smtClean="0">
                <a:latin typeface="Arial" pitchFamily="34" charset="0"/>
                <a:cs typeface="Arial" pitchFamily="34" charset="0"/>
              </a:rPr>
              <a:t>Ekološka opravdanost</a:t>
            </a:r>
          </a:p>
          <a:p>
            <a:pPr marL="370332" indent="-342900">
              <a:buFont typeface="Wingdings" pitchFamily="2" charset="2"/>
              <a:buChar char="Ø"/>
              <a:defRPr/>
            </a:pPr>
            <a:r>
              <a:rPr lang="sr-Latn-CS" sz="2000" b="1" dirty="0" smtClean="0">
                <a:latin typeface="Arial" pitchFamily="34" charset="0"/>
                <a:cs typeface="Arial" pitchFamily="34" charset="0"/>
              </a:rPr>
              <a:t>Prihvatljivo početno ulaganje</a:t>
            </a:r>
          </a:p>
          <a:p>
            <a:pPr marL="370332" indent="-342900">
              <a:buFont typeface="Wingdings" pitchFamily="2" charset="2"/>
              <a:buChar char="Ø"/>
              <a:defRPr/>
            </a:pPr>
            <a:r>
              <a:rPr lang="sr-Latn-CS" sz="2000" b="1" dirty="0" smtClean="0">
                <a:latin typeface="Arial" pitchFamily="34" charset="0"/>
                <a:cs typeface="Arial" pitchFamily="34" charset="0"/>
              </a:rPr>
              <a:t>Siguran plasman</a:t>
            </a:r>
          </a:p>
          <a:p>
            <a:pPr marL="370332" indent="-342900">
              <a:buFont typeface="Wingdings" pitchFamily="2" charset="2"/>
              <a:buChar char="Ø"/>
              <a:defRPr/>
            </a:pPr>
            <a:r>
              <a:rPr lang="sr-Latn-CS" sz="2000" b="1" dirty="0" smtClean="0">
                <a:latin typeface="Arial" pitchFamily="34" charset="0"/>
                <a:cs typeface="Arial" pitchFamily="34" charset="0"/>
              </a:rPr>
              <a:t>Višestruka upotrebljivost biljke </a:t>
            </a:r>
          </a:p>
          <a:p>
            <a:pPr marL="370332" indent="-342900">
              <a:buFont typeface="Wingdings" pitchFamily="2" charset="2"/>
              <a:buChar char="Ø"/>
              <a:defRPr/>
            </a:pPr>
            <a:r>
              <a:rPr lang="sr-Latn-CS" sz="2000" b="1" dirty="0" smtClean="0">
                <a:latin typeface="Arial" pitchFamily="34" charset="0"/>
                <a:cs typeface="Arial" pitchFamily="34" charset="0"/>
              </a:rPr>
              <a:t>Visoka dobit</a:t>
            </a:r>
          </a:p>
          <a:p>
            <a:pPr marL="370332" indent="-342900">
              <a:buFont typeface="Wingdings" pitchFamily="2" charset="2"/>
              <a:buChar char="Ø"/>
              <a:defRPr/>
            </a:pPr>
            <a:r>
              <a:rPr lang="sr-Latn-CS" sz="2000" b="1" dirty="0" smtClean="0">
                <a:latin typeface="Arial" pitchFamily="34" charset="0"/>
                <a:cs typeface="Arial" pitchFamily="34" charset="0"/>
              </a:rPr>
              <a:t>Lako održiva eksploatacija</a:t>
            </a:r>
            <a:r>
              <a:rPr lang="fr-CH" sz="2000" b="1" dirty="0" smtClean="0">
                <a:latin typeface="Arial" pitchFamily="34" charset="0"/>
                <a:cs typeface="Arial" pitchFamily="34" charset="0"/>
              </a:rPr>
              <a:t> </a:t>
            </a:r>
            <a:endParaRPr lang="fr-CH" sz="2000" b="1" dirty="0">
              <a:latin typeface="Arial" pitchFamily="34" charset="0"/>
              <a:cs typeface="Arial" pitchFamily="34" charset="0"/>
            </a:endParaRPr>
          </a:p>
        </p:txBody>
      </p:sp>
      <p:pic>
        <p:nvPicPr>
          <p:cNvPr id="30724" name="Picture 4" descr="D:\ARHIVA_SynchroAcerFEV2013\Botanics\paulownia\Prezentacija\BrutoDocs\Photo\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213100"/>
            <a:ext cx="1828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D524F19-BD0B-41A9-A632-89B31977F8C0}" type="slidenum">
              <a:rPr lang="sr-Latn-CS" smtClean="0"/>
              <a:pPr>
                <a:defRPr/>
              </a:pPr>
              <a:t>24</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7"/>
          <p:cNvSpPr txBox="1">
            <a:spLocks noChangeArrowheads="1"/>
          </p:cNvSpPr>
          <p:nvPr/>
        </p:nvSpPr>
        <p:spPr bwMode="auto">
          <a:xfrm>
            <a:off x="1258888" y="411163"/>
            <a:ext cx="698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r-Latn-CS" sz="2400" b="1">
                <a:solidFill>
                  <a:schemeClr val="tx2"/>
                </a:solidFill>
              </a:rPr>
              <a:t>Investicioni plan zasada Paulovnije Elongate</a:t>
            </a:r>
          </a:p>
          <a:p>
            <a:pPr algn="ctr" eaLnBrk="1" hangingPunct="1"/>
            <a:r>
              <a:rPr lang="sr-Latn-CS" sz="2400" b="1">
                <a:solidFill>
                  <a:schemeClr val="tx2"/>
                </a:solidFill>
              </a:rPr>
              <a:t>varijanta I-a</a:t>
            </a:r>
            <a:endParaRPr lang="fr-CH" sz="2400" b="1">
              <a:solidFill>
                <a:schemeClr val="tx2"/>
              </a:solidFill>
            </a:endParaRPr>
          </a:p>
        </p:txBody>
      </p:sp>
      <p:sp>
        <p:nvSpPr>
          <p:cNvPr id="31747" name="TextBox 8"/>
          <p:cNvSpPr txBox="1">
            <a:spLocks noChangeArrowheads="1"/>
          </p:cNvSpPr>
          <p:nvPr/>
        </p:nvSpPr>
        <p:spPr bwMode="auto">
          <a:xfrm>
            <a:off x="1403350" y="1484313"/>
            <a:ext cx="6697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r-Latn-CS" sz="2000" b="1">
                <a:solidFill>
                  <a:schemeClr val="tx2"/>
                </a:solidFill>
              </a:rPr>
              <a:t>Površina:                   </a:t>
            </a:r>
            <a:r>
              <a:rPr lang="fr-CH" sz="2000" b="1">
                <a:solidFill>
                  <a:schemeClr val="tx2"/>
                </a:solidFill>
              </a:rPr>
              <a:t> 20 ari</a:t>
            </a:r>
            <a:endParaRPr lang="sr-Latn-CS" sz="2000" b="1">
              <a:solidFill>
                <a:schemeClr val="tx2"/>
              </a:solidFill>
            </a:endParaRPr>
          </a:p>
          <a:p>
            <a:pPr eaLnBrk="1" hangingPunct="1"/>
            <a:r>
              <a:rPr lang="sr-Latn-CS" sz="2000" b="1">
                <a:solidFill>
                  <a:schemeClr val="tx2"/>
                </a:solidFill>
              </a:rPr>
              <a:t>Količina sadnica:      </a:t>
            </a:r>
            <a:r>
              <a:rPr lang="fr-CH" sz="2000" b="1">
                <a:solidFill>
                  <a:schemeClr val="tx2"/>
                </a:solidFill>
              </a:rPr>
              <a:t>1</a:t>
            </a:r>
            <a:r>
              <a:rPr lang="sr-Latn-CS" sz="2000" b="1">
                <a:solidFill>
                  <a:schemeClr val="tx2"/>
                </a:solidFill>
              </a:rPr>
              <a:t>00</a:t>
            </a:r>
          </a:p>
          <a:p>
            <a:pPr eaLnBrk="1" hangingPunct="1"/>
            <a:r>
              <a:rPr lang="sr-Latn-CS" sz="2000" b="1">
                <a:solidFill>
                  <a:schemeClr val="tx2"/>
                </a:solidFill>
              </a:rPr>
              <a:t>Period eksploatacije </a:t>
            </a:r>
            <a:r>
              <a:rPr lang="sr-Latn-CS" sz="2000" b="1" i="1" u="sng">
                <a:solidFill>
                  <a:schemeClr val="tx2"/>
                </a:solidFill>
              </a:rPr>
              <a:t>10 godina </a:t>
            </a:r>
            <a:r>
              <a:rPr lang="sr-Latn-CS" sz="2000" b="1">
                <a:solidFill>
                  <a:schemeClr val="tx2"/>
                </a:solidFill>
              </a:rPr>
              <a:t>(1 ciklus)</a:t>
            </a:r>
          </a:p>
        </p:txBody>
      </p:sp>
      <p:graphicFrame>
        <p:nvGraphicFramePr>
          <p:cNvPr id="3" name="Table 2"/>
          <p:cNvGraphicFramePr>
            <a:graphicFrameLocks noGrp="1"/>
          </p:cNvGraphicFramePr>
          <p:nvPr/>
        </p:nvGraphicFramePr>
        <p:xfrm>
          <a:off x="1001713" y="2781300"/>
          <a:ext cx="7962899" cy="2376487"/>
        </p:xfrm>
        <a:graphic>
          <a:graphicData uri="http://schemas.openxmlformats.org/drawingml/2006/table">
            <a:tbl>
              <a:tblPr/>
              <a:tblGrid>
                <a:gridCol w="1205452"/>
                <a:gridCol w="1005715"/>
                <a:gridCol w="617259"/>
                <a:gridCol w="617259"/>
                <a:gridCol w="617259"/>
                <a:gridCol w="617259"/>
                <a:gridCol w="617259"/>
                <a:gridCol w="677041"/>
                <a:gridCol w="677041"/>
                <a:gridCol w="634314"/>
                <a:gridCol w="677041"/>
              </a:tblGrid>
              <a:tr h="456063">
                <a:tc>
                  <a:txBody>
                    <a:bodyPr/>
                    <a:lstStyle/>
                    <a:p>
                      <a:pPr algn="l" fontAlgn="b"/>
                      <a:r>
                        <a:rPr lang="fr-CH" sz="1400" b="1" i="0" u="none" strike="noStrike" dirty="0" err="1">
                          <a:solidFill>
                            <a:srgbClr val="FFFFFF"/>
                          </a:solidFill>
                          <a:effectLst/>
                          <a:latin typeface="Calibri"/>
                        </a:rPr>
                        <a:t>Ulaganja</a:t>
                      </a:r>
                      <a:endParaRPr lang="fr-CH" sz="1400" b="1" i="0" u="none" strike="noStrike" dirty="0">
                        <a:solidFill>
                          <a:srgbClr val="FFFFFF"/>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1.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2.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3.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4.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5.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6.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7.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8.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9. godina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dirty="0">
                          <a:solidFill>
                            <a:srgbClr val="FFFFFF"/>
                          </a:solidFill>
                          <a:effectLst/>
                          <a:latin typeface="Calibri"/>
                        </a:rPr>
                        <a:t>10. </a:t>
                      </a:r>
                      <a:r>
                        <a:rPr lang="fr-CH" sz="1400" b="1" i="0" u="none" strike="noStrike" dirty="0" err="1">
                          <a:solidFill>
                            <a:srgbClr val="FFFFFF"/>
                          </a:solidFill>
                          <a:effectLst/>
                          <a:latin typeface="Calibri"/>
                        </a:rPr>
                        <a:t>godina</a:t>
                      </a:r>
                      <a:endParaRPr lang="fr-CH" sz="1400" b="1" i="0" u="none" strike="noStrike" dirty="0">
                        <a:solidFill>
                          <a:srgbClr val="FFFFFF"/>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35968">
                <a:tc>
                  <a:txBody>
                    <a:bodyPr/>
                    <a:lstStyle/>
                    <a:p>
                      <a:pPr algn="l" fontAlgn="b"/>
                      <a:r>
                        <a:rPr lang="fr-CH" sz="1400" b="1" i="0" u="none" strike="noStrike" dirty="0" err="1">
                          <a:solidFill>
                            <a:srgbClr val="000000"/>
                          </a:solidFill>
                          <a:effectLst/>
                          <a:latin typeface="Calibri"/>
                        </a:rPr>
                        <a:t>Sadnice</a:t>
                      </a:r>
                      <a:r>
                        <a:rPr lang="fr-CH" sz="1400" b="1" i="0" u="none" strike="noStrike" dirty="0">
                          <a:solidFill>
                            <a:srgbClr val="000000"/>
                          </a:solidFill>
                          <a:effectLst/>
                          <a:latin typeface="Calibri"/>
                        </a:rPr>
                        <a:t> (100kom)</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400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3353">
                <a:tc>
                  <a:txBody>
                    <a:bodyPr/>
                    <a:lstStyle/>
                    <a:p>
                      <a:pPr algn="l" fontAlgn="b"/>
                      <a:r>
                        <a:rPr lang="fr-CH" sz="1400" b="1" i="0" u="none" strike="noStrike">
                          <a:solidFill>
                            <a:srgbClr val="000000"/>
                          </a:solidFill>
                          <a:effectLst/>
                          <a:latin typeface="Calibri"/>
                        </a:rPr>
                        <a:t>Priprema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dirty="0">
                          <a:solidFill>
                            <a:srgbClr val="000000"/>
                          </a:solidFill>
                          <a:effectLst/>
                          <a:latin typeface="Calibri"/>
                        </a:rPr>
                        <a:t>300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53">
                <a:tc>
                  <a:txBody>
                    <a:bodyPr/>
                    <a:lstStyle/>
                    <a:p>
                      <a:pPr algn="l" fontAlgn="b"/>
                      <a:r>
                        <a:rPr lang="fr-CH" sz="1400" b="1" i="0" u="none" strike="noStrike">
                          <a:solidFill>
                            <a:srgbClr val="000000"/>
                          </a:solidFill>
                          <a:effectLst/>
                          <a:latin typeface="Calibri"/>
                        </a:rPr>
                        <a:t>Sadnja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500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3353">
                <a:tc>
                  <a:txBody>
                    <a:bodyPr/>
                    <a:lstStyle/>
                    <a:p>
                      <a:pPr algn="l" fontAlgn="b"/>
                      <a:r>
                        <a:rPr lang="fr-CH" sz="1400" b="1" i="0" u="none" strike="noStrike">
                          <a:solidFill>
                            <a:srgbClr val="000000"/>
                          </a:solidFill>
                          <a:effectLst/>
                          <a:latin typeface="Calibri"/>
                        </a:rPr>
                        <a:t>Održavanje</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200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200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dirty="0">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53">
                <a:tc>
                  <a:txBody>
                    <a:bodyPr/>
                    <a:lstStyle/>
                    <a:p>
                      <a:pPr algn="l" fontAlgn="b"/>
                      <a:r>
                        <a:rPr lang="fr-CH" sz="1400" b="1" i="0" u="none" strike="noStrike">
                          <a:solidFill>
                            <a:srgbClr val="000000"/>
                          </a:solidFill>
                          <a:effectLst/>
                          <a:latin typeface="Calibri"/>
                        </a:rPr>
                        <a:t>Seča</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dirty="0">
                        <a:solidFill>
                          <a:srgbClr val="000000"/>
                        </a:solidFill>
                        <a:effectLst/>
                        <a:latin typeface="Calibri"/>
                      </a:endParaRP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400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5522">
                <a:tc>
                  <a:txBody>
                    <a:bodyPr/>
                    <a:lstStyle/>
                    <a:p>
                      <a:pPr algn="l" fontAlgn="b"/>
                      <a:r>
                        <a:rPr lang="fr-CH" sz="1400" b="1" i="0" u="none" strike="noStrike">
                          <a:solidFill>
                            <a:srgbClr val="000000"/>
                          </a:solidFill>
                          <a:effectLst/>
                          <a:latin typeface="Calibri"/>
                        </a:rPr>
                        <a:t>Ukupno/god</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1'400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200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dirty="0">
                          <a:solidFill>
                            <a:srgbClr val="000000"/>
                          </a:solidFill>
                          <a:effectLst/>
                          <a:latin typeface="Calibri"/>
                        </a:rPr>
                        <a:t>100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dirty="0">
                          <a:solidFill>
                            <a:srgbClr val="000000"/>
                          </a:solidFill>
                          <a:effectLst/>
                          <a:latin typeface="Calibri"/>
                        </a:rPr>
                        <a:t>500  €</a:t>
                      </a:r>
                    </a:p>
                  </a:txBody>
                  <a:tcPr marL="9190" marR="9190" marT="9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522">
                <a:tc>
                  <a:txBody>
                    <a:bodyPr/>
                    <a:lstStyle/>
                    <a:p>
                      <a:pPr algn="l" fontAlgn="b"/>
                      <a:endParaRPr lang="fr-CH" sz="1400" b="0" i="0" u="none" strike="noStrike">
                        <a:solidFill>
                          <a:srgbClr val="000000"/>
                        </a:solidFill>
                        <a:effectLst/>
                        <a:latin typeface="Calibri"/>
                      </a:endParaRPr>
                    </a:p>
                  </a:txBody>
                  <a:tcPr marL="9190" marR="9190" marT="91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190" marR="9190" marT="91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190" marR="9190" marT="91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190" marR="9190" marT="91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190" marR="9190" marT="91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190" marR="9190" marT="91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190" marR="9190" marT="9191"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fr-CH" sz="1400" b="1" i="0" u="none" strike="noStrike">
                          <a:solidFill>
                            <a:srgbClr val="000000"/>
                          </a:solidFill>
                          <a:effectLst/>
                          <a:latin typeface="Calibri"/>
                        </a:rPr>
                        <a:t>Ukupna ulaganja /10god</a:t>
                      </a:r>
                    </a:p>
                  </a:txBody>
                  <a:tcPr marL="9190" marR="9190" marT="919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a:txBody>
                    <a:bodyPr/>
                    <a:lstStyle/>
                    <a:p>
                      <a:pPr algn="r" fontAlgn="b"/>
                      <a:r>
                        <a:rPr lang="fr-CH" sz="1400" b="1" i="0" u="none" strike="noStrike" dirty="0">
                          <a:solidFill>
                            <a:srgbClr val="FF0000"/>
                          </a:solidFill>
                          <a:effectLst/>
                          <a:latin typeface="Calibri"/>
                        </a:rPr>
                        <a:t>2'800  €</a:t>
                      </a:r>
                    </a:p>
                  </a:txBody>
                  <a:tcPr marL="9190" marR="9190" marT="91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5" name="Table 4"/>
          <p:cNvGraphicFramePr>
            <a:graphicFrameLocks noGrp="1"/>
          </p:cNvGraphicFramePr>
          <p:nvPr/>
        </p:nvGraphicFramePr>
        <p:xfrm>
          <a:off x="1420813" y="5229225"/>
          <a:ext cx="2663825" cy="1444626"/>
        </p:xfrm>
        <a:graphic>
          <a:graphicData uri="http://schemas.openxmlformats.org/drawingml/2006/table">
            <a:tbl>
              <a:tblPr/>
              <a:tblGrid>
                <a:gridCol w="1519947"/>
                <a:gridCol w="1143878"/>
              </a:tblGrid>
              <a:tr h="223973">
                <a:tc>
                  <a:txBody>
                    <a:bodyPr/>
                    <a:lstStyle/>
                    <a:p>
                      <a:pPr algn="l" fontAlgn="b"/>
                      <a:r>
                        <a:rPr lang="fr-CH" sz="1400" b="1" i="0" u="none" strike="noStrike" dirty="0" err="1">
                          <a:solidFill>
                            <a:srgbClr val="FFFFFF"/>
                          </a:solidFill>
                          <a:effectLst/>
                          <a:latin typeface="Calibri"/>
                        </a:rPr>
                        <a:t>Bruto</a:t>
                      </a:r>
                      <a:r>
                        <a:rPr lang="fr-CH" sz="1400" b="1" i="0" u="none" strike="noStrike" dirty="0">
                          <a:solidFill>
                            <a:srgbClr val="FFFFFF"/>
                          </a:solidFill>
                          <a:effectLst/>
                          <a:latin typeface="Calibri"/>
                        </a:rPr>
                        <a:t> </a:t>
                      </a:r>
                      <a:r>
                        <a:rPr lang="fr-CH" sz="1400" b="1" i="0" u="none" strike="noStrike" dirty="0" err="1">
                          <a:solidFill>
                            <a:srgbClr val="FFFFFF"/>
                          </a:solidFill>
                          <a:effectLst/>
                          <a:latin typeface="Calibri"/>
                        </a:rPr>
                        <a:t>Prihodi</a:t>
                      </a:r>
                      <a:endParaRPr lang="fr-CH" sz="1400" b="1" i="0" u="none" strike="noStrike" dirty="0">
                        <a:solidFill>
                          <a:srgbClr val="FFFFFF"/>
                        </a:solidFill>
                        <a:effectLst/>
                        <a:latin typeface="Calibri"/>
                      </a:endParaRP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fr-CH" sz="1400" b="1" i="0" u="none" strike="noStrike">
                          <a:solidFill>
                            <a:srgbClr val="FFFFFF"/>
                          </a:solidFill>
                          <a:effectLst/>
                          <a:latin typeface="Calibri"/>
                        </a:rPr>
                        <a:t>po ciklusu</a:t>
                      </a: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23973">
                <a:tc>
                  <a:txBody>
                    <a:bodyPr/>
                    <a:lstStyle/>
                    <a:p>
                      <a:pPr algn="l" fontAlgn="b"/>
                      <a:r>
                        <a:rPr lang="fr-CH" sz="1400" b="1" i="0" u="none" strike="noStrike" dirty="0" err="1">
                          <a:solidFill>
                            <a:srgbClr val="000000"/>
                          </a:solidFill>
                          <a:effectLst/>
                          <a:latin typeface="Calibri"/>
                        </a:rPr>
                        <a:t>ogrev</a:t>
                      </a:r>
                      <a:endParaRPr lang="fr-CH" sz="1400" b="1" i="0" u="none" strike="noStrike" dirty="0">
                        <a:solidFill>
                          <a:srgbClr val="000000"/>
                        </a:solidFill>
                        <a:effectLst/>
                        <a:latin typeface="Calibri"/>
                      </a:endParaRP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400" b="0" i="0" u="none" strike="noStrike">
                          <a:solidFill>
                            <a:srgbClr val="000000"/>
                          </a:solidFill>
                          <a:effectLst/>
                          <a:latin typeface="Calibri"/>
                        </a:rPr>
                        <a:t>?</a:t>
                      </a: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3973">
                <a:tc>
                  <a:txBody>
                    <a:bodyPr/>
                    <a:lstStyle/>
                    <a:p>
                      <a:pPr algn="l" fontAlgn="b"/>
                      <a:r>
                        <a:rPr lang="fr-CH" sz="1400" b="1" i="0" u="none" strike="noStrike" dirty="0" err="1">
                          <a:solidFill>
                            <a:srgbClr val="000000"/>
                          </a:solidFill>
                          <a:effectLst/>
                          <a:latin typeface="Calibri"/>
                        </a:rPr>
                        <a:t>stočna</a:t>
                      </a:r>
                      <a:r>
                        <a:rPr lang="fr-CH" sz="1400" b="1" i="0" u="none" strike="noStrike" dirty="0">
                          <a:solidFill>
                            <a:srgbClr val="000000"/>
                          </a:solidFill>
                          <a:effectLst/>
                          <a:latin typeface="Calibri"/>
                        </a:rPr>
                        <a:t> </a:t>
                      </a:r>
                      <a:r>
                        <a:rPr lang="fr-CH" sz="1400" b="1" i="0" u="none" strike="noStrike" dirty="0" err="1">
                          <a:solidFill>
                            <a:srgbClr val="000000"/>
                          </a:solidFill>
                          <a:effectLst/>
                          <a:latin typeface="Calibri"/>
                        </a:rPr>
                        <a:t>hrana</a:t>
                      </a:r>
                      <a:endParaRPr lang="fr-CH" sz="1400" b="1" i="0" u="none" strike="noStrike" dirty="0">
                        <a:solidFill>
                          <a:srgbClr val="000000"/>
                        </a:solidFill>
                        <a:effectLst/>
                        <a:latin typeface="Calibri"/>
                      </a:endParaRP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400" b="0" i="0" u="none" strike="noStrike">
                          <a:solidFill>
                            <a:srgbClr val="000000"/>
                          </a:solidFill>
                          <a:effectLst/>
                          <a:latin typeface="Calibri"/>
                        </a:rPr>
                        <a:t>?</a:t>
                      </a: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172">
                <a:tc>
                  <a:txBody>
                    <a:bodyPr/>
                    <a:lstStyle/>
                    <a:p>
                      <a:pPr algn="l" fontAlgn="b"/>
                      <a:r>
                        <a:rPr lang="fr-CH" sz="1400" b="1" i="0" u="none" strike="noStrike" dirty="0" err="1">
                          <a:solidFill>
                            <a:srgbClr val="000000"/>
                          </a:solidFill>
                          <a:effectLst/>
                          <a:latin typeface="Calibri"/>
                        </a:rPr>
                        <a:t>pčelarstvo</a:t>
                      </a:r>
                      <a:endParaRPr lang="fr-CH" sz="1400" b="1" i="0" u="none" strike="noStrike" dirty="0">
                        <a:solidFill>
                          <a:srgbClr val="000000"/>
                        </a:solidFill>
                        <a:effectLst/>
                        <a:latin typeface="Calibri"/>
                      </a:endParaRP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400" b="0" i="0" u="none" strike="noStrike" dirty="0">
                          <a:solidFill>
                            <a:srgbClr val="000000"/>
                          </a:solidFill>
                          <a:effectLst/>
                          <a:latin typeface="Calibri"/>
                        </a:rPr>
                        <a:t>?</a:t>
                      </a:r>
                    </a:p>
                  </a:txBody>
                  <a:tcPr marL="9523" marR="9523"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7535">
                <a:tc>
                  <a:txBody>
                    <a:bodyPr/>
                    <a:lstStyle/>
                    <a:p>
                      <a:pPr algn="l" fontAlgn="b"/>
                      <a:r>
                        <a:rPr lang="fr-CH" sz="1400" b="1" i="0" u="none" strike="noStrike" dirty="0">
                          <a:solidFill>
                            <a:srgbClr val="000000"/>
                          </a:solidFill>
                          <a:effectLst/>
                          <a:latin typeface="Calibri"/>
                        </a:rPr>
                        <a:t>100 </a:t>
                      </a:r>
                      <a:r>
                        <a:rPr lang="fr-CH" sz="1400" b="1" i="0" u="none" strike="noStrike" dirty="0" err="1">
                          <a:solidFill>
                            <a:srgbClr val="000000"/>
                          </a:solidFill>
                          <a:effectLst/>
                          <a:latin typeface="Calibri"/>
                        </a:rPr>
                        <a:t>stabala</a:t>
                      </a:r>
                      <a:r>
                        <a:rPr lang="fr-CH" sz="1400" b="1" i="0" u="none" strike="noStrike" dirty="0">
                          <a:solidFill>
                            <a:srgbClr val="000000"/>
                          </a:solidFill>
                          <a:effectLst/>
                          <a:latin typeface="Calibri"/>
                        </a:rPr>
                        <a:t> X 0.7m3</a:t>
                      </a:r>
                      <a:br>
                        <a:rPr lang="fr-CH" sz="1400" b="1" i="0" u="none" strike="noStrike" dirty="0">
                          <a:solidFill>
                            <a:srgbClr val="000000"/>
                          </a:solidFill>
                          <a:effectLst/>
                          <a:latin typeface="Calibri"/>
                        </a:rPr>
                      </a:br>
                      <a:r>
                        <a:rPr lang="fr-CH" sz="1400" b="1" i="0" u="none" strike="noStrike" dirty="0">
                          <a:solidFill>
                            <a:srgbClr val="000000"/>
                          </a:solidFill>
                          <a:effectLst/>
                          <a:latin typeface="Calibri"/>
                        </a:rPr>
                        <a:t>X 180€</a:t>
                      </a:r>
                    </a:p>
                  </a:txBody>
                  <a:tcPr marL="9523" marR="9523"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CH" sz="1400" b="1" i="0" u="none" strike="noStrike" dirty="0">
                          <a:solidFill>
                            <a:srgbClr val="FF0000"/>
                          </a:solidFill>
                          <a:effectLst/>
                          <a:latin typeface="Calibri"/>
                        </a:rPr>
                        <a:t>12'600  €</a:t>
                      </a:r>
                    </a:p>
                  </a:txBody>
                  <a:tcPr marL="9523" marR="9523"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7" name="Table 6"/>
          <p:cNvGraphicFramePr>
            <a:graphicFrameLocks noGrp="1"/>
          </p:cNvGraphicFramePr>
          <p:nvPr/>
        </p:nvGraphicFramePr>
        <p:xfrm>
          <a:off x="6659563" y="5805488"/>
          <a:ext cx="1800225" cy="744537"/>
        </p:xfrm>
        <a:graphic>
          <a:graphicData uri="http://schemas.openxmlformats.org/drawingml/2006/table">
            <a:tbl>
              <a:tblPr/>
              <a:tblGrid>
                <a:gridCol w="815196"/>
                <a:gridCol w="985029"/>
              </a:tblGrid>
              <a:tr h="744537">
                <a:tc>
                  <a:txBody>
                    <a:bodyPr/>
                    <a:lstStyle/>
                    <a:p>
                      <a:pPr algn="l" fontAlgn="b"/>
                      <a:r>
                        <a:rPr lang="fr-CH" sz="1600" b="1" i="0" u="none" strike="noStrike" dirty="0" err="1">
                          <a:solidFill>
                            <a:srgbClr val="000000"/>
                          </a:solidFill>
                          <a:effectLst/>
                          <a:latin typeface="Calibri"/>
                        </a:rPr>
                        <a:t>Dobit</a:t>
                      </a:r>
                      <a:r>
                        <a:rPr lang="fr-CH" sz="1600" b="1" i="0" u="none" strike="noStrike" dirty="0">
                          <a:solidFill>
                            <a:srgbClr val="000000"/>
                          </a:solidFill>
                          <a:effectLst/>
                          <a:latin typeface="Calibri"/>
                        </a:rPr>
                        <a:t> u</a:t>
                      </a:r>
                      <a:br>
                        <a:rPr lang="fr-CH" sz="1600" b="1" i="0" u="none" strike="noStrike" dirty="0">
                          <a:solidFill>
                            <a:srgbClr val="000000"/>
                          </a:solidFill>
                          <a:effectLst/>
                          <a:latin typeface="Calibri"/>
                        </a:rPr>
                      </a:br>
                      <a:r>
                        <a:rPr lang="fr-CH" sz="1600" b="1" i="0" u="none" strike="noStrike" dirty="0">
                          <a:solidFill>
                            <a:srgbClr val="000000"/>
                          </a:solidFill>
                          <a:effectLst/>
                          <a:latin typeface="Calibri"/>
                        </a:rPr>
                        <a:t>1.ciklusu</a:t>
                      </a:r>
                    </a:p>
                  </a:txBody>
                  <a:tcPr marL="9525" marR="9525" marT="951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CH" sz="2400" b="1" i="0" u="none" strike="noStrike" dirty="0">
                          <a:solidFill>
                            <a:srgbClr val="FF0000"/>
                          </a:solidFill>
                          <a:effectLst/>
                          <a:latin typeface="Calibri"/>
                        </a:rPr>
                        <a:t>9'800  €</a:t>
                      </a:r>
                    </a:p>
                  </a:txBody>
                  <a:tcPr marL="9525" marR="9525" marT="95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
        <p:nvSpPr>
          <p:cNvPr id="8" name="Slide Number Placeholder 7"/>
          <p:cNvSpPr>
            <a:spLocks noGrp="1"/>
          </p:cNvSpPr>
          <p:nvPr>
            <p:ph type="sldNum" sz="quarter" idx="12"/>
          </p:nvPr>
        </p:nvSpPr>
        <p:spPr/>
        <p:txBody>
          <a:bodyPr/>
          <a:lstStyle/>
          <a:p>
            <a:pPr>
              <a:defRPr/>
            </a:pPr>
            <a:fld id="{5501ECBA-9C4E-44D9-8026-437ED8F78F0B}" type="slidenum">
              <a:rPr lang="sr-Latn-CS" smtClean="0"/>
              <a:pPr>
                <a:defRPr/>
              </a:pPr>
              <a:t>25</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7"/>
          <p:cNvSpPr txBox="1">
            <a:spLocks noChangeArrowheads="1"/>
          </p:cNvSpPr>
          <p:nvPr/>
        </p:nvSpPr>
        <p:spPr bwMode="auto">
          <a:xfrm>
            <a:off x="1258888" y="411163"/>
            <a:ext cx="698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r-Latn-CS" sz="2400" b="1">
                <a:solidFill>
                  <a:schemeClr val="tx2"/>
                </a:solidFill>
              </a:rPr>
              <a:t>varijanta </a:t>
            </a:r>
            <a:r>
              <a:rPr lang="fr-CH" sz="2400" b="1">
                <a:solidFill>
                  <a:schemeClr val="tx2"/>
                </a:solidFill>
              </a:rPr>
              <a:t>I</a:t>
            </a:r>
            <a:r>
              <a:rPr lang="sr-Latn-CS" sz="2400" b="1">
                <a:solidFill>
                  <a:schemeClr val="tx2"/>
                </a:solidFill>
              </a:rPr>
              <a:t>-b</a:t>
            </a:r>
            <a:endParaRPr lang="fr-CH" sz="2400" b="1">
              <a:solidFill>
                <a:schemeClr val="tx2"/>
              </a:solidFill>
            </a:endParaRPr>
          </a:p>
        </p:txBody>
      </p:sp>
      <p:sp>
        <p:nvSpPr>
          <p:cNvPr id="32771" name="TextBox 8"/>
          <p:cNvSpPr txBox="1">
            <a:spLocks noChangeArrowheads="1"/>
          </p:cNvSpPr>
          <p:nvPr/>
        </p:nvSpPr>
        <p:spPr bwMode="auto">
          <a:xfrm>
            <a:off x="1403350" y="1484313"/>
            <a:ext cx="6697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r-Latn-CS" sz="2000" b="1">
                <a:solidFill>
                  <a:schemeClr val="tx2"/>
                </a:solidFill>
              </a:rPr>
              <a:t>Površina:                     </a:t>
            </a:r>
            <a:r>
              <a:rPr lang="fr-CH" sz="2000" b="1">
                <a:solidFill>
                  <a:schemeClr val="tx2"/>
                </a:solidFill>
              </a:rPr>
              <a:t>20 ari</a:t>
            </a:r>
            <a:endParaRPr lang="sr-Latn-CS" sz="2000" b="1">
              <a:solidFill>
                <a:schemeClr val="tx2"/>
              </a:solidFill>
            </a:endParaRPr>
          </a:p>
          <a:p>
            <a:pPr eaLnBrk="1" hangingPunct="1"/>
            <a:r>
              <a:rPr lang="sr-Latn-CS" sz="2000" b="1">
                <a:solidFill>
                  <a:schemeClr val="tx2"/>
                </a:solidFill>
              </a:rPr>
              <a:t>Broj stabala:                </a:t>
            </a:r>
            <a:r>
              <a:rPr lang="fr-CH" sz="2000" b="1">
                <a:solidFill>
                  <a:schemeClr val="tx2"/>
                </a:solidFill>
              </a:rPr>
              <a:t>1</a:t>
            </a:r>
            <a:r>
              <a:rPr lang="sr-Latn-CS" sz="2000" b="1">
                <a:solidFill>
                  <a:schemeClr val="tx2"/>
                </a:solidFill>
              </a:rPr>
              <a:t>00</a:t>
            </a:r>
          </a:p>
          <a:p>
            <a:pPr eaLnBrk="1" hangingPunct="1"/>
            <a:r>
              <a:rPr lang="sr-Latn-CS" sz="2000" b="1">
                <a:solidFill>
                  <a:schemeClr val="tx2"/>
                </a:solidFill>
              </a:rPr>
              <a:t>Period eksploatacije: </a:t>
            </a:r>
            <a:r>
              <a:rPr lang="sr-Latn-CS" sz="2000" b="1" i="1" u="sng">
                <a:solidFill>
                  <a:schemeClr val="tx2"/>
                </a:solidFill>
              </a:rPr>
              <a:t>10 godina </a:t>
            </a:r>
            <a:r>
              <a:rPr lang="sr-Latn-CS" sz="2000" b="1">
                <a:solidFill>
                  <a:schemeClr val="tx2"/>
                </a:solidFill>
              </a:rPr>
              <a:t>od 2. do 7.ciklusa</a:t>
            </a:r>
          </a:p>
        </p:txBody>
      </p:sp>
      <p:graphicFrame>
        <p:nvGraphicFramePr>
          <p:cNvPr id="4" name="Table 3"/>
          <p:cNvGraphicFramePr>
            <a:graphicFrameLocks noGrp="1"/>
          </p:cNvGraphicFramePr>
          <p:nvPr/>
        </p:nvGraphicFramePr>
        <p:xfrm>
          <a:off x="1258888" y="2781300"/>
          <a:ext cx="7499349" cy="2199204"/>
        </p:xfrm>
        <a:graphic>
          <a:graphicData uri="http://schemas.openxmlformats.org/drawingml/2006/table">
            <a:tbl>
              <a:tblPr/>
              <a:tblGrid>
                <a:gridCol w="1198897"/>
                <a:gridCol w="777410"/>
                <a:gridCol w="599448"/>
                <a:gridCol w="627548"/>
                <a:gridCol w="599448"/>
                <a:gridCol w="661892"/>
                <a:gridCol w="636914"/>
                <a:gridCol w="599448"/>
                <a:gridCol w="599448"/>
                <a:gridCol w="599448"/>
                <a:gridCol w="599448"/>
              </a:tblGrid>
              <a:tr h="435989">
                <a:tc>
                  <a:txBody>
                    <a:bodyPr/>
                    <a:lstStyle/>
                    <a:p>
                      <a:pPr algn="l" fontAlgn="b"/>
                      <a:r>
                        <a:rPr lang="fr-CH" sz="1400" b="1" i="0" u="none" strike="noStrike" dirty="0" err="1">
                          <a:solidFill>
                            <a:srgbClr val="FFFFFF"/>
                          </a:solidFill>
                          <a:effectLst/>
                          <a:latin typeface="Calibri"/>
                        </a:rPr>
                        <a:t>Ulaganja</a:t>
                      </a:r>
                      <a:endParaRPr lang="fr-CH" sz="1400" b="1" i="0" u="none" strike="noStrike" dirty="0">
                        <a:solidFill>
                          <a:srgbClr val="FFFFFF"/>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1.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2.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3.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4.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5.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6.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7.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8.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9.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400" b="1" i="0" u="none" strike="noStrike">
                          <a:solidFill>
                            <a:srgbClr val="FFFFFF"/>
                          </a:solidFill>
                          <a:effectLst/>
                          <a:latin typeface="Calibri"/>
                        </a:rPr>
                        <a:t>10. godina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35989">
                <a:tc>
                  <a:txBody>
                    <a:bodyPr/>
                    <a:lstStyle/>
                    <a:p>
                      <a:pPr algn="l" fontAlgn="b"/>
                      <a:r>
                        <a:rPr lang="fr-CH" sz="1400" b="1" i="0" u="none" strike="noStrike">
                          <a:solidFill>
                            <a:srgbClr val="000000"/>
                          </a:solidFill>
                          <a:effectLst/>
                          <a:latin typeface="Calibri"/>
                        </a:rPr>
                        <a:t>Sadnice (100kom)</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2680">
                <a:tc>
                  <a:txBody>
                    <a:bodyPr/>
                    <a:lstStyle/>
                    <a:p>
                      <a:pPr algn="l" fontAlgn="b"/>
                      <a:r>
                        <a:rPr lang="fr-CH" sz="1400" b="1" i="0" u="none" strike="noStrike">
                          <a:solidFill>
                            <a:srgbClr val="000000"/>
                          </a:solidFill>
                          <a:effectLst/>
                          <a:latin typeface="Calibri"/>
                        </a:rPr>
                        <a:t>Priprema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80">
                <a:tc>
                  <a:txBody>
                    <a:bodyPr/>
                    <a:lstStyle/>
                    <a:p>
                      <a:pPr algn="l" fontAlgn="b"/>
                      <a:r>
                        <a:rPr lang="fr-CH" sz="1400" b="1" i="0" u="none" strike="noStrike">
                          <a:solidFill>
                            <a:srgbClr val="000000"/>
                          </a:solidFill>
                          <a:effectLst/>
                          <a:latin typeface="Calibri"/>
                        </a:rPr>
                        <a:t>Održavanje</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200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2680">
                <a:tc>
                  <a:txBody>
                    <a:bodyPr/>
                    <a:lstStyle/>
                    <a:p>
                      <a:pPr algn="l" fontAlgn="b"/>
                      <a:r>
                        <a:rPr lang="fr-CH" sz="1400" b="1" i="0" u="none" strike="noStrike">
                          <a:solidFill>
                            <a:srgbClr val="000000"/>
                          </a:solidFill>
                          <a:effectLst/>
                          <a:latin typeface="Calibri"/>
                        </a:rPr>
                        <a:t>Seča</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400" b="0" i="0" u="none" strike="noStrike">
                          <a:solidFill>
                            <a:srgbClr val="000000"/>
                          </a:solidFill>
                          <a:effectLst/>
                          <a:latin typeface="Calibri"/>
                        </a:rPr>
                        <a:t>400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80">
                <a:tc>
                  <a:txBody>
                    <a:bodyPr/>
                    <a:lstStyle/>
                    <a:p>
                      <a:pPr algn="l" fontAlgn="b"/>
                      <a:r>
                        <a:rPr lang="fr-CH" sz="1400" b="1" i="0" u="none" strike="noStrike">
                          <a:solidFill>
                            <a:srgbClr val="000000"/>
                          </a:solidFill>
                          <a:effectLst/>
                          <a:latin typeface="Calibri"/>
                        </a:rPr>
                        <a:t>Ukupno/god</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200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100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400" b="0" i="0" u="none" strike="noStrike">
                          <a:solidFill>
                            <a:srgbClr val="000000"/>
                          </a:solidFill>
                          <a:effectLst/>
                          <a:latin typeface="Calibri"/>
                        </a:rPr>
                        <a:t>500  €</a:t>
                      </a:r>
                    </a:p>
                  </a:txBody>
                  <a:tcPr marL="9374" marR="9374" marT="9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35989">
                <a:tc>
                  <a:txBody>
                    <a:bodyPr/>
                    <a:lstStyle/>
                    <a:p>
                      <a:pPr algn="l" fontAlgn="b"/>
                      <a:endParaRPr lang="fr-CH" sz="1400" b="0" i="0" u="none" strike="noStrike">
                        <a:solidFill>
                          <a:srgbClr val="000000"/>
                        </a:solidFill>
                        <a:effectLst/>
                        <a:latin typeface="Calibri"/>
                      </a:endParaRPr>
                    </a:p>
                  </a:txBody>
                  <a:tcPr marL="9374" marR="9374" marT="937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374" marR="9374" marT="937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374" marR="9374" marT="937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374" marR="9374" marT="937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374" marR="9374" marT="937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374" marR="9374" marT="937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400" b="0" i="0" u="none" strike="noStrike">
                        <a:solidFill>
                          <a:srgbClr val="000000"/>
                        </a:solidFill>
                        <a:effectLst/>
                        <a:latin typeface="Calibri"/>
                      </a:endParaRPr>
                    </a:p>
                  </a:txBody>
                  <a:tcPr marL="9374" marR="9374" marT="9372"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fr-CH" sz="1400" b="1" i="0" u="none" strike="noStrike">
                          <a:solidFill>
                            <a:srgbClr val="000000"/>
                          </a:solidFill>
                          <a:effectLst/>
                          <a:latin typeface="Calibri"/>
                        </a:rPr>
                        <a:t>Ukupna ulaganja /10god</a:t>
                      </a:r>
                    </a:p>
                  </a:txBody>
                  <a:tcPr marL="9374" marR="9374" marT="9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a:txBody>
                    <a:bodyPr/>
                    <a:lstStyle/>
                    <a:p>
                      <a:pPr algn="r" fontAlgn="b"/>
                      <a:r>
                        <a:rPr lang="fr-CH" sz="1400" b="0" i="0" u="none" strike="noStrike" dirty="0">
                          <a:solidFill>
                            <a:srgbClr val="FF0000"/>
                          </a:solidFill>
                          <a:effectLst/>
                          <a:latin typeface="Calibri"/>
                        </a:rPr>
                        <a:t>1'500  €</a:t>
                      </a:r>
                    </a:p>
                  </a:txBody>
                  <a:tcPr marL="9374" marR="9374" marT="93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8" name="Table 7"/>
          <p:cNvGraphicFramePr>
            <a:graphicFrameLocks noGrp="1"/>
          </p:cNvGraphicFramePr>
          <p:nvPr/>
        </p:nvGraphicFramePr>
        <p:xfrm>
          <a:off x="1270000" y="4941888"/>
          <a:ext cx="2006600" cy="1541105"/>
        </p:xfrm>
        <a:graphic>
          <a:graphicData uri="http://schemas.openxmlformats.org/drawingml/2006/table">
            <a:tbl>
              <a:tblPr/>
              <a:tblGrid>
                <a:gridCol w="1217274"/>
                <a:gridCol w="789326"/>
              </a:tblGrid>
              <a:tr h="222701">
                <a:tc>
                  <a:txBody>
                    <a:bodyPr/>
                    <a:lstStyle/>
                    <a:p>
                      <a:pPr algn="l" fontAlgn="b"/>
                      <a:r>
                        <a:rPr lang="fr-CH" sz="1400" b="1" i="0" u="none" strike="noStrike" dirty="0" err="1">
                          <a:solidFill>
                            <a:srgbClr val="FFFFFF"/>
                          </a:solidFill>
                          <a:effectLst/>
                          <a:latin typeface="Calibri"/>
                        </a:rPr>
                        <a:t>Bruto</a:t>
                      </a:r>
                      <a:r>
                        <a:rPr lang="fr-CH" sz="1400" b="1" i="0" u="none" strike="noStrike" dirty="0">
                          <a:solidFill>
                            <a:srgbClr val="FFFFFF"/>
                          </a:solidFill>
                          <a:effectLst/>
                          <a:latin typeface="Calibri"/>
                        </a:rPr>
                        <a:t> </a:t>
                      </a:r>
                      <a:r>
                        <a:rPr lang="fr-CH" sz="1400" b="1" i="0" u="none" strike="noStrike" dirty="0" err="1">
                          <a:solidFill>
                            <a:srgbClr val="FFFFFF"/>
                          </a:solidFill>
                          <a:effectLst/>
                          <a:latin typeface="Calibri"/>
                        </a:rPr>
                        <a:t>Prihodi</a:t>
                      </a:r>
                      <a:endParaRPr lang="fr-CH" sz="1400" b="1" i="0" u="none" strike="noStrike" dirty="0">
                        <a:solidFill>
                          <a:srgbClr val="FFFFFF"/>
                        </a:solidFill>
                        <a:effectLst/>
                        <a:latin typeface="Calibri"/>
                      </a:endParaRP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fr-CH" sz="1400" b="1" i="0" u="none" strike="noStrike">
                          <a:solidFill>
                            <a:srgbClr val="FFFFFF"/>
                          </a:solidFill>
                          <a:effectLst/>
                          <a:latin typeface="Calibri"/>
                        </a:rPr>
                        <a:t>po ciklusu</a:t>
                      </a: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22701">
                <a:tc>
                  <a:txBody>
                    <a:bodyPr/>
                    <a:lstStyle/>
                    <a:p>
                      <a:pPr algn="l" fontAlgn="b"/>
                      <a:r>
                        <a:rPr lang="fr-CH" sz="1400" b="1" i="0" u="none" strike="noStrike">
                          <a:solidFill>
                            <a:srgbClr val="000000"/>
                          </a:solidFill>
                          <a:effectLst/>
                          <a:latin typeface="Calibri"/>
                        </a:rPr>
                        <a:t>ogrev</a:t>
                      </a: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400" b="0" i="0" u="none" strike="noStrike">
                          <a:solidFill>
                            <a:srgbClr val="000000"/>
                          </a:solidFill>
                          <a:effectLst/>
                          <a:latin typeface="Calibri"/>
                        </a:rPr>
                        <a:t>?</a:t>
                      </a: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2701">
                <a:tc>
                  <a:txBody>
                    <a:bodyPr/>
                    <a:lstStyle/>
                    <a:p>
                      <a:pPr algn="l" fontAlgn="b"/>
                      <a:r>
                        <a:rPr lang="fr-CH" sz="1400" b="1" i="0" u="none" strike="noStrike">
                          <a:solidFill>
                            <a:srgbClr val="000000"/>
                          </a:solidFill>
                          <a:effectLst/>
                          <a:latin typeface="Calibri"/>
                        </a:rPr>
                        <a:t>stočna hrana</a:t>
                      </a: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400" b="0" i="0" u="none" strike="noStrike">
                          <a:solidFill>
                            <a:srgbClr val="000000"/>
                          </a:solidFill>
                          <a:effectLst/>
                          <a:latin typeface="Calibri"/>
                        </a:rPr>
                        <a:t>?</a:t>
                      </a: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701">
                <a:tc>
                  <a:txBody>
                    <a:bodyPr/>
                    <a:lstStyle/>
                    <a:p>
                      <a:pPr algn="l" fontAlgn="b"/>
                      <a:r>
                        <a:rPr lang="fr-CH" sz="1400" b="1" i="0" u="none" strike="noStrike">
                          <a:solidFill>
                            <a:srgbClr val="000000"/>
                          </a:solidFill>
                          <a:effectLst/>
                          <a:latin typeface="Calibri"/>
                        </a:rPr>
                        <a:t>pčelarstvo</a:t>
                      </a: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400" b="0" i="0" u="none" strike="noStrike">
                          <a:solidFill>
                            <a:srgbClr val="000000"/>
                          </a:solidFill>
                          <a:effectLst/>
                          <a:latin typeface="Calibri"/>
                        </a:rPr>
                        <a:t>?</a:t>
                      </a:r>
                    </a:p>
                  </a:txBody>
                  <a:tcPr marL="9525" marR="9525" marT="95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49070">
                <a:tc>
                  <a:txBody>
                    <a:bodyPr/>
                    <a:lstStyle/>
                    <a:p>
                      <a:pPr algn="l" fontAlgn="b"/>
                      <a:r>
                        <a:rPr lang="fr-CH" sz="1400" b="1" i="0" u="none" strike="noStrike">
                          <a:solidFill>
                            <a:srgbClr val="000000"/>
                          </a:solidFill>
                          <a:effectLst/>
                          <a:latin typeface="Calibri"/>
                        </a:rPr>
                        <a:t>100 stabala X 1m3</a:t>
                      </a:r>
                      <a:br>
                        <a:rPr lang="fr-CH" sz="1400" b="1" i="0" u="none" strike="noStrike">
                          <a:solidFill>
                            <a:srgbClr val="000000"/>
                          </a:solidFill>
                          <a:effectLst/>
                          <a:latin typeface="Calibri"/>
                        </a:rPr>
                      </a:br>
                      <a:r>
                        <a:rPr lang="fr-CH" sz="1400" b="1" i="0" u="none" strike="noStrike">
                          <a:solidFill>
                            <a:srgbClr val="000000"/>
                          </a:solidFill>
                          <a:effectLst/>
                          <a:latin typeface="Calibri"/>
                        </a:rPr>
                        <a:t> X 180€</a:t>
                      </a:r>
                    </a:p>
                  </a:txBody>
                  <a:tcPr marL="9525" marR="9525" marT="95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CH" sz="1400" b="0" i="0" u="none" strike="noStrike" dirty="0">
                          <a:solidFill>
                            <a:srgbClr val="FF0000"/>
                          </a:solidFill>
                          <a:effectLst/>
                          <a:latin typeface="Calibri"/>
                        </a:rPr>
                        <a:t>18'000  €</a:t>
                      </a:r>
                    </a:p>
                  </a:txBody>
                  <a:tcPr marL="9525" marR="9525" marT="95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10" name="Table 9"/>
          <p:cNvGraphicFramePr>
            <a:graphicFrameLocks noGrp="1"/>
          </p:cNvGraphicFramePr>
          <p:nvPr/>
        </p:nvGraphicFramePr>
        <p:xfrm>
          <a:off x="3348038" y="5373688"/>
          <a:ext cx="5613398" cy="1146800"/>
        </p:xfrm>
        <a:graphic>
          <a:graphicData uri="http://schemas.openxmlformats.org/drawingml/2006/table">
            <a:tbl>
              <a:tblPr/>
              <a:tblGrid>
                <a:gridCol w="609255"/>
                <a:gridCol w="637814"/>
                <a:gridCol w="609255"/>
                <a:gridCol w="672720"/>
                <a:gridCol w="647334"/>
                <a:gridCol w="609255"/>
                <a:gridCol w="609255"/>
                <a:gridCol w="1218510"/>
              </a:tblGrid>
              <a:tr h="222762">
                <a:tc rowSpan="2" gridSpan="3">
                  <a:txBody>
                    <a:bodyPr/>
                    <a:lstStyle/>
                    <a:p>
                      <a:pPr algn="ctr" fontAlgn="b"/>
                      <a:r>
                        <a:rPr lang="pl-PL" sz="1400" b="1" i="0" u="none" strike="noStrike" dirty="0">
                          <a:solidFill>
                            <a:srgbClr val="000000"/>
                          </a:solidFill>
                          <a:effectLst/>
                          <a:latin typeface="Calibri"/>
                        </a:rPr>
                        <a:t>Godišnja dobit</a:t>
                      </a:r>
                      <a:br>
                        <a:rPr lang="pl-PL" sz="1400" b="1" i="0" u="none" strike="noStrike" dirty="0">
                          <a:solidFill>
                            <a:srgbClr val="000000"/>
                          </a:solidFill>
                          <a:effectLst/>
                          <a:latin typeface="Calibri"/>
                        </a:rPr>
                      </a:br>
                      <a:r>
                        <a:rPr lang="pl-PL" sz="1400" b="1" i="0" u="none" strike="noStrike" dirty="0">
                          <a:solidFill>
                            <a:srgbClr val="000000"/>
                          </a:solidFill>
                          <a:effectLst/>
                          <a:latin typeface="Calibri"/>
                        </a:rPr>
                        <a:t>od 2.do 5.ciklusa</a:t>
                      </a:r>
                    </a:p>
                  </a:txBody>
                  <a:tcPr marL="9525" marR="9525" marT="9520" marB="0" anchor="b">
                    <a:lnL>
                      <a:noFill/>
                    </a:lnL>
                    <a:lnR>
                      <a:noFill/>
                    </a:lnR>
                    <a:lnT>
                      <a:noFill/>
                    </a:lnT>
                    <a:lnB>
                      <a:noFill/>
                    </a:lnB>
                  </a:tcPr>
                </a:tc>
                <a:tc rowSpan="2" hMerge="1">
                  <a:txBody>
                    <a:bodyPr/>
                    <a:lstStyle/>
                    <a:p>
                      <a:endParaRPr lang="fr-CH"/>
                    </a:p>
                  </a:txBody>
                  <a:tcPr/>
                </a:tc>
                <a:tc rowSpan="2" hMerge="1">
                  <a:txBody>
                    <a:bodyPr/>
                    <a:lstStyle/>
                    <a:p>
                      <a:endParaRPr lang="fr-CH"/>
                    </a:p>
                  </a:txBody>
                  <a:tcPr/>
                </a:tc>
                <a:tc>
                  <a:txBody>
                    <a:bodyPr/>
                    <a:lstStyle/>
                    <a:p>
                      <a:pPr algn="l" fontAlgn="b"/>
                      <a:endParaRPr lang="fr-CH" sz="1400" b="0" i="0" u="none" strike="noStrike">
                        <a:solidFill>
                          <a:srgbClr val="000000"/>
                        </a:solidFill>
                        <a:effectLst/>
                        <a:latin typeface="Calibri"/>
                      </a:endParaRPr>
                    </a:p>
                  </a:txBody>
                  <a:tcPr marL="9525" marR="9525" marT="9520" marB="0" anchor="b">
                    <a:lnL>
                      <a:noFill/>
                    </a:lnL>
                    <a:lnR>
                      <a:noFill/>
                    </a:lnR>
                    <a:lnT>
                      <a:noFill/>
                    </a:lnT>
                    <a:lnB>
                      <a:noFill/>
                    </a:lnB>
                  </a:tcPr>
                </a:tc>
                <a:tc rowSpan="2">
                  <a:txBody>
                    <a:bodyPr/>
                    <a:lstStyle/>
                    <a:p>
                      <a:pPr algn="ctr" fontAlgn="b"/>
                      <a:r>
                        <a:rPr lang="fr-CH" sz="1400" b="1" i="0" u="none" strike="noStrike">
                          <a:solidFill>
                            <a:srgbClr val="000000"/>
                          </a:solidFill>
                          <a:effectLst/>
                          <a:latin typeface="Calibri"/>
                        </a:rPr>
                        <a:t>Dobit u</a:t>
                      </a:r>
                      <a:br>
                        <a:rPr lang="fr-CH" sz="1400" b="1" i="0" u="none" strike="noStrike">
                          <a:solidFill>
                            <a:srgbClr val="000000"/>
                          </a:solidFill>
                          <a:effectLst/>
                          <a:latin typeface="Calibri"/>
                        </a:rPr>
                      </a:br>
                      <a:r>
                        <a:rPr lang="fr-CH" sz="1400" b="1" i="0" u="none" strike="noStrike">
                          <a:solidFill>
                            <a:srgbClr val="000000"/>
                          </a:solidFill>
                          <a:effectLst/>
                          <a:latin typeface="Calibri"/>
                        </a:rPr>
                        <a:t>1.ciklusu</a:t>
                      </a:r>
                    </a:p>
                  </a:txBody>
                  <a:tcPr marL="9525" marR="9525" marT="95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CH" sz="1400" b="0" i="0" u="none" strike="noStrike">
                        <a:solidFill>
                          <a:srgbClr val="000000"/>
                        </a:solidFill>
                        <a:effectLst/>
                        <a:latin typeface="Calibri"/>
                      </a:endParaRPr>
                    </a:p>
                  </a:txBody>
                  <a:tcPr marL="9525" marR="9525" marT="9520" marB="0" anchor="b">
                    <a:lnL>
                      <a:noFill/>
                    </a:lnL>
                    <a:lnR>
                      <a:noFill/>
                    </a:lnR>
                    <a:lnT>
                      <a:noFill/>
                    </a:lnT>
                    <a:lnB>
                      <a:noFill/>
                    </a:lnB>
                  </a:tcPr>
                </a:tc>
                <a:tc>
                  <a:txBody>
                    <a:bodyPr/>
                    <a:lstStyle/>
                    <a:p>
                      <a:pPr algn="l" fontAlgn="b"/>
                      <a:endParaRPr lang="fr-CH" sz="1400" b="0" i="0" u="none" strike="noStrike">
                        <a:solidFill>
                          <a:srgbClr val="000000"/>
                        </a:solidFill>
                        <a:effectLst/>
                        <a:latin typeface="Calibri"/>
                      </a:endParaRPr>
                    </a:p>
                  </a:txBody>
                  <a:tcPr marL="9525" marR="9525" marT="9520" marB="0" anchor="b">
                    <a:lnL>
                      <a:noFill/>
                    </a:lnL>
                    <a:lnR>
                      <a:noFill/>
                    </a:lnR>
                    <a:lnT>
                      <a:noFill/>
                    </a:lnT>
                    <a:lnB>
                      <a:noFill/>
                    </a:lnB>
                  </a:tcPr>
                </a:tc>
                <a:tc rowSpan="2">
                  <a:txBody>
                    <a:bodyPr/>
                    <a:lstStyle/>
                    <a:p>
                      <a:pPr algn="ctr" fontAlgn="b"/>
                      <a:r>
                        <a:rPr lang="fr-CH" sz="1400" b="1" i="0" u="none" strike="noStrike">
                          <a:solidFill>
                            <a:srgbClr val="000000"/>
                          </a:solidFill>
                          <a:effectLst/>
                          <a:latin typeface="Calibri"/>
                        </a:rPr>
                        <a:t> Ukupna dobit</a:t>
                      </a:r>
                      <a:br>
                        <a:rPr lang="fr-CH" sz="1400" b="1" i="0" u="none" strike="noStrike">
                          <a:solidFill>
                            <a:srgbClr val="000000"/>
                          </a:solidFill>
                          <a:effectLst/>
                          <a:latin typeface="Calibri"/>
                        </a:rPr>
                      </a:br>
                      <a:r>
                        <a:rPr lang="fr-CH" sz="1400" b="1" i="0" u="none" strike="noStrike">
                          <a:solidFill>
                            <a:srgbClr val="000000"/>
                          </a:solidFill>
                          <a:effectLst/>
                          <a:latin typeface="Calibri"/>
                        </a:rPr>
                        <a:t>svih 5 ciklusa</a:t>
                      </a:r>
                    </a:p>
                  </a:txBody>
                  <a:tcPr marL="9525" marR="9525" marT="9520" marB="0" anchor="b">
                    <a:lnL>
                      <a:noFill/>
                    </a:lnL>
                    <a:lnR>
                      <a:noFill/>
                    </a:lnR>
                    <a:lnT>
                      <a:noFill/>
                    </a:lnT>
                    <a:lnB w="12700" cap="flat" cmpd="sng" algn="ctr">
                      <a:solidFill>
                        <a:srgbClr val="000000"/>
                      </a:solidFill>
                      <a:prstDash val="solid"/>
                      <a:round/>
                      <a:headEnd type="none" w="med" len="med"/>
                      <a:tailEnd type="none" w="med" len="med"/>
                    </a:lnB>
                  </a:tcPr>
                </a:tc>
              </a:tr>
              <a:tr h="426484">
                <a:tc gridSpan="3" vMerge="1">
                  <a:txBody>
                    <a:bodyPr/>
                    <a:lstStyle/>
                    <a:p>
                      <a:endParaRPr lang="fr-CH"/>
                    </a:p>
                  </a:txBody>
                  <a:tcPr/>
                </a:tc>
                <a:tc hMerge="1" vMerge="1">
                  <a:txBody>
                    <a:bodyPr/>
                    <a:lstStyle/>
                    <a:p>
                      <a:endParaRPr lang="fr-CH"/>
                    </a:p>
                  </a:txBody>
                  <a:tcPr/>
                </a:tc>
                <a:tc hMerge="1" vMerge="1">
                  <a:txBody>
                    <a:bodyPr/>
                    <a:lstStyle/>
                    <a:p>
                      <a:endParaRPr lang="fr-CH"/>
                    </a:p>
                  </a:txBody>
                  <a:tcPr/>
                </a:tc>
                <a:tc>
                  <a:txBody>
                    <a:bodyPr/>
                    <a:lstStyle/>
                    <a:p>
                      <a:pPr algn="l" fontAlgn="b"/>
                      <a:endParaRPr lang="fr-CH" sz="1400" b="0" i="0" u="none" strike="noStrike">
                        <a:solidFill>
                          <a:srgbClr val="000000"/>
                        </a:solidFill>
                        <a:effectLst/>
                        <a:latin typeface="Calibri"/>
                      </a:endParaRPr>
                    </a:p>
                  </a:txBody>
                  <a:tcPr marL="9525" marR="9525" marT="9520" marB="0" anchor="b">
                    <a:lnL>
                      <a:noFill/>
                    </a:lnL>
                    <a:lnR>
                      <a:noFill/>
                    </a:lnR>
                    <a:lnT>
                      <a:noFill/>
                    </a:lnT>
                    <a:lnB>
                      <a:noFill/>
                    </a:lnB>
                  </a:tcPr>
                </a:tc>
                <a:tc vMerge="1">
                  <a:txBody>
                    <a:bodyPr/>
                    <a:lstStyle/>
                    <a:p>
                      <a:endParaRPr lang="fr-CH"/>
                    </a:p>
                  </a:txBody>
                  <a:tcPr/>
                </a:tc>
                <a:tc>
                  <a:txBody>
                    <a:bodyPr/>
                    <a:lstStyle/>
                    <a:p>
                      <a:pPr algn="l" fontAlgn="b"/>
                      <a:endParaRPr lang="fr-CH" sz="1400" b="0" i="0" u="none" strike="noStrike">
                        <a:solidFill>
                          <a:srgbClr val="000000"/>
                        </a:solidFill>
                        <a:effectLst/>
                        <a:latin typeface="Calibri"/>
                      </a:endParaRPr>
                    </a:p>
                  </a:txBody>
                  <a:tcPr marL="9525" marR="9525" marT="9520" marB="0" anchor="b">
                    <a:lnL>
                      <a:noFill/>
                    </a:lnL>
                    <a:lnR>
                      <a:noFill/>
                    </a:lnR>
                    <a:lnT>
                      <a:noFill/>
                    </a:lnT>
                    <a:lnB>
                      <a:noFill/>
                    </a:lnB>
                  </a:tcPr>
                </a:tc>
                <a:tc>
                  <a:txBody>
                    <a:bodyPr/>
                    <a:lstStyle/>
                    <a:p>
                      <a:pPr algn="l" fontAlgn="b"/>
                      <a:endParaRPr lang="fr-CH" sz="1400" b="0" i="0" u="none" strike="noStrike">
                        <a:solidFill>
                          <a:srgbClr val="000000"/>
                        </a:solidFill>
                        <a:effectLst/>
                        <a:latin typeface="Calibri"/>
                      </a:endParaRPr>
                    </a:p>
                  </a:txBody>
                  <a:tcPr marL="9525" marR="9525" marT="9520" marB="0" anchor="b">
                    <a:lnL>
                      <a:noFill/>
                    </a:lnL>
                    <a:lnR>
                      <a:noFill/>
                    </a:lnR>
                    <a:lnT>
                      <a:noFill/>
                    </a:lnT>
                    <a:lnB>
                      <a:noFill/>
                    </a:lnB>
                  </a:tcPr>
                </a:tc>
                <a:tc vMerge="1">
                  <a:txBody>
                    <a:bodyPr/>
                    <a:lstStyle/>
                    <a:p>
                      <a:endParaRPr lang="fr-CH"/>
                    </a:p>
                  </a:txBody>
                  <a:tcPr/>
                </a:tc>
              </a:tr>
              <a:tr h="496930">
                <a:tc>
                  <a:txBody>
                    <a:bodyPr/>
                    <a:lstStyle/>
                    <a:p>
                      <a:pPr algn="l" fontAlgn="b"/>
                      <a:endParaRPr lang="fr-CH" sz="1400" b="0" i="0" u="none" strike="noStrike">
                        <a:solidFill>
                          <a:srgbClr val="000000"/>
                        </a:solidFill>
                        <a:effectLst/>
                        <a:latin typeface="Calibri"/>
                      </a:endParaRPr>
                    </a:p>
                  </a:txBody>
                  <a:tcPr marL="9525" marR="9525" marT="95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CH" sz="1400" b="1" i="0" u="none" strike="noStrike" dirty="0">
                          <a:solidFill>
                            <a:srgbClr val="FF0000"/>
                          </a:solidFill>
                          <a:effectLst/>
                          <a:latin typeface="Calibri"/>
                        </a:rPr>
                        <a:t>16'500  €</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fontAlgn="b"/>
                      <a:r>
                        <a:rPr lang="fr-CH" sz="1400" b="0" i="0" u="none" strike="noStrike">
                          <a:solidFill>
                            <a:srgbClr val="000000"/>
                          </a:solidFill>
                          <a:effectLst/>
                          <a:latin typeface="Calibri"/>
                        </a:rPr>
                        <a:t>x 4 +</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CH"/>
                    </a:p>
                  </a:txBody>
                  <a:tcPr/>
                </a:tc>
                <a:tc>
                  <a:txBody>
                    <a:bodyPr/>
                    <a:lstStyle/>
                    <a:p>
                      <a:pPr algn="ctr" fontAlgn="b"/>
                      <a:r>
                        <a:rPr lang="fr-CH" sz="1600" b="1" i="0" u="none" strike="noStrike">
                          <a:solidFill>
                            <a:srgbClr val="FF0000"/>
                          </a:solidFill>
                          <a:effectLst/>
                          <a:latin typeface="Calibri"/>
                        </a:rPr>
                        <a:t>9'800  €</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fontAlgn="b"/>
                      <a:r>
                        <a:rPr lang="fr-CH" sz="1400" b="0" i="0" u="none" strike="noStrike">
                          <a:solidFill>
                            <a:srgbClr val="000000"/>
                          </a:solidFill>
                          <a:effectLst/>
                          <a:latin typeface="Calibri"/>
                        </a:rPr>
                        <a:t>=</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CH"/>
                    </a:p>
                  </a:txBody>
                  <a:tcPr/>
                </a:tc>
                <a:tc>
                  <a:txBody>
                    <a:bodyPr/>
                    <a:lstStyle/>
                    <a:p>
                      <a:pPr algn="ctr" fontAlgn="b"/>
                      <a:r>
                        <a:rPr lang="fr-CH" sz="2400" b="1" i="0" u="none" strike="noStrike" dirty="0">
                          <a:solidFill>
                            <a:srgbClr val="FF0000"/>
                          </a:solidFill>
                          <a:effectLst/>
                          <a:latin typeface="Calibri"/>
                        </a:rPr>
                        <a:t>75'800  €</a:t>
                      </a:r>
                    </a:p>
                  </a:txBody>
                  <a:tcPr marL="9525" marR="9525" marT="95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
        <p:nvSpPr>
          <p:cNvPr id="11" name="Slide Number Placeholder 10"/>
          <p:cNvSpPr>
            <a:spLocks noGrp="1"/>
          </p:cNvSpPr>
          <p:nvPr>
            <p:ph type="sldNum" sz="quarter" idx="12"/>
          </p:nvPr>
        </p:nvSpPr>
        <p:spPr/>
        <p:txBody>
          <a:bodyPr/>
          <a:lstStyle/>
          <a:p>
            <a:pPr>
              <a:defRPr/>
            </a:pPr>
            <a:fld id="{46E1A83B-D427-448F-83A8-F95D7DA756B9}" type="slidenum">
              <a:rPr lang="sr-Latn-CS" smtClean="0"/>
              <a:pPr>
                <a:defRPr/>
              </a:pPr>
              <a:t>26</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7"/>
          <p:cNvSpPr txBox="1">
            <a:spLocks noChangeArrowheads="1"/>
          </p:cNvSpPr>
          <p:nvPr/>
        </p:nvSpPr>
        <p:spPr bwMode="auto">
          <a:xfrm>
            <a:off x="1258888" y="411163"/>
            <a:ext cx="698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r-Latn-CS" sz="2400" b="1">
                <a:solidFill>
                  <a:schemeClr val="tx2"/>
                </a:solidFill>
              </a:rPr>
              <a:t>Investicioni plan zasada Paulovnije Elongate</a:t>
            </a:r>
          </a:p>
          <a:p>
            <a:pPr algn="ctr" eaLnBrk="1" hangingPunct="1"/>
            <a:r>
              <a:rPr lang="sr-Latn-CS" sz="2400" b="1">
                <a:solidFill>
                  <a:schemeClr val="tx2"/>
                </a:solidFill>
              </a:rPr>
              <a:t>varijanta I</a:t>
            </a:r>
            <a:r>
              <a:rPr lang="fr-CH" sz="2400" b="1">
                <a:solidFill>
                  <a:schemeClr val="tx2"/>
                </a:solidFill>
              </a:rPr>
              <a:t>I</a:t>
            </a:r>
            <a:r>
              <a:rPr lang="sr-Latn-CS" sz="2400" b="1">
                <a:solidFill>
                  <a:schemeClr val="tx2"/>
                </a:solidFill>
              </a:rPr>
              <a:t>-a</a:t>
            </a:r>
            <a:endParaRPr lang="fr-CH" sz="2400" b="1">
              <a:solidFill>
                <a:schemeClr val="tx2"/>
              </a:solidFill>
            </a:endParaRPr>
          </a:p>
        </p:txBody>
      </p:sp>
      <p:sp>
        <p:nvSpPr>
          <p:cNvPr id="33795" name="TextBox 8"/>
          <p:cNvSpPr txBox="1">
            <a:spLocks noChangeArrowheads="1"/>
          </p:cNvSpPr>
          <p:nvPr/>
        </p:nvSpPr>
        <p:spPr bwMode="auto">
          <a:xfrm>
            <a:off x="1403350" y="1484313"/>
            <a:ext cx="6697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r-Latn-CS" sz="2000" b="1">
                <a:solidFill>
                  <a:schemeClr val="tx2"/>
                </a:solidFill>
              </a:rPr>
              <a:t>Površina:                   1 hektar</a:t>
            </a:r>
          </a:p>
          <a:p>
            <a:pPr eaLnBrk="1" hangingPunct="1"/>
            <a:r>
              <a:rPr lang="sr-Latn-CS" sz="2000" b="1">
                <a:solidFill>
                  <a:schemeClr val="tx2"/>
                </a:solidFill>
              </a:rPr>
              <a:t>Količina sadnica:      500</a:t>
            </a:r>
          </a:p>
          <a:p>
            <a:pPr eaLnBrk="1" hangingPunct="1"/>
            <a:r>
              <a:rPr lang="sr-Latn-CS" sz="2000" b="1">
                <a:solidFill>
                  <a:schemeClr val="tx2"/>
                </a:solidFill>
              </a:rPr>
              <a:t>Period eksploatacije </a:t>
            </a:r>
            <a:r>
              <a:rPr lang="sr-Latn-CS" sz="2000" b="1" i="1" u="sng">
                <a:solidFill>
                  <a:schemeClr val="tx2"/>
                </a:solidFill>
              </a:rPr>
              <a:t>10 godina </a:t>
            </a:r>
            <a:r>
              <a:rPr lang="sr-Latn-CS" sz="2000" b="1">
                <a:solidFill>
                  <a:schemeClr val="tx2"/>
                </a:solidFill>
              </a:rPr>
              <a:t>(1 ciklus)</a:t>
            </a:r>
          </a:p>
        </p:txBody>
      </p:sp>
      <p:graphicFrame>
        <p:nvGraphicFramePr>
          <p:cNvPr id="11" name="Table 10"/>
          <p:cNvGraphicFramePr>
            <a:graphicFrameLocks noGrp="1"/>
          </p:cNvGraphicFramePr>
          <p:nvPr/>
        </p:nvGraphicFramePr>
        <p:xfrm>
          <a:off x="1152525" y="2924175"/>
          <a:ext cx="7740652" cy="2222500"/>
        </p:xfrm>
        <a:graphic>
          <a:graphicData uri="http://schemas.openxmlformats.org/drawingml/2006/table">
            <a:tbl>
              <a:tblPr/>
              <a:tblGrid>
                <a:gridCol w="1197670"/>
                <a:gridCol w="646197"/>
                <a:gridCol w="609585"/>
                <a:gridCol w="644126"/>
                <a:gridCol w="644126"/>
                <a:gridCol w="686561"/>
                <a:gridCol w="735883"/>
                <a:gridCol w="644126"/>
                <a:gridCol w="644126"/>
                <a:gridCol w="610718"/>
                <a:gridCol w="677534"/>
              </a:tblGrid>
              <a:tr h="455161">
                <a:tc>
                  <a:txBody>
                    <a:bodyPr/>
                    <a:lstStyle/>
                    <a:p>
                      <a:pPr algn="l" fontAlgn="b"/>
                      <a:r>
                        <a:rPr lang="fr-CH" sz="1200" b="1" i="0" u="none" strike="noStrike" dirty="0" err="1">
                          <a:solidFill>
                            <a:srgbClr val="FFFFFF"/>
                          </a:solidFill>
                          <a:effectLst/>
                          <a:latin typeface="Calibri"/>
                        </a:rPr>
                        <a:t>Ulaganja</a:t>
                      </a:r>
                      <a:endParaRPr lang="fr-CH" sz="1200" b="1" i="0" u="none" strike="noStrike" dirty="0">
                        <a:solidFill>
                          <a:srgbClr val="FFFFFF"/>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1.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2.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3.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4.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5.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dirty="0">
                          <a:solidFill>
                            <a:srgbClr val="FFFFFF"/>
                          </a:solidFill>
                          <a:effectLst/>
                          <a:latin typeface="Calibri"/>
                        </a:rPr>
                        <a:t>6. </a:t>
                      </a:r>
                      <a:r>
                        <a:rPr lang="fr-CH" sz="1200" b="1" i="0" u="none" strike="noStrike" dirty="0" err="1">
                          <a:solidFill>
                            <a:srgbClr val="FFFFFF"/>
                          </a:solidFill>
                          <a:effectLst/>
                          <a:latin typeface="Calibri"/>
                        </a:rPr>
                        <a:t>godina</a:t>
                      </a:r>
                      <a:endParaRPr lang="fr-CH" sz="1200" b="1" i="0" u="none" strike="noStrike" dirty="0">
                        <a:solidFill>
                          <a:srgbClr val="FFFFFF"/>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7.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8.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dirty="0" smtClean="0">
                          <a:solidFill>
                            <a:srgbClr val="FFFFFF"/>
                          </a:solidFill>
                          <a:effectLst/>
                          <a:latin typeface="Calibri"/>
                        </a:rPr>
                        <a:t>9.godina</a:t>
                      </a:r>
                      <a:endParaRPr lang="fr-CH" sz="1200" b="1" i="0" u="none" strike="noStrike" dirty="0">
                        <a:solidFill>
                          <a:srgbClr val="FFFFFF"/>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200" b="1" i="0" u="none" strike="noStrike">
                          <a:solidFill>
                            <a:srgbClr val="FFFFFF"/>
                          </a:solidFill>
                          <a:effectLst/>
                          <a:latin typeface="Calibri"/>
                        </a:rPr>
                        <a:t>10. godina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90521">
                <a:tc>
                  <a:txBody>
                    <a:bodyPr/>
                    <a:lstStyle/>
                    <a:p>
                      <a:pPr algn="l" fontAlgn="b"/>
                      <a:r>
                        <a:rPr lang="fr-CH" sz="1200" b="1" i="0" u="none" strike="noStrike">
                          <a:solidFill>
                            <a:srgbClr val="000000"/>
                          </a:solidFill>
                          <a:effectLst/>
                          <a:latin typeface="Calibri"/>
                        </a:rPr>
                        <a:t>Sadnice (500kom)</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200" b="0" i="0" u="none" strike="noStrike" dirty="0">
                          <a:solidFill>
                            <a:srgbClr val="000000"/>
                          </a:solidFill>
                          <a:effectLst/>
                          <a:latin typeface="Calibri"/>
                        </a:rPr>
                        <a:t>2'000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2102">
                <a:tc>
                  <a:txBody>
                    <a:bodyPr/>
                    <a:lstStyle/>
                    <a:p>
                      <a:pPr algn="l" fontAlgn="b"/>
                      <a:r>
                        <a:rPr lang="fr-CH" sz="1200" b="1" i="0" u="none" strike="noStrike">
                          <a:solidFill>
                            <a:srgbClr val="000000"/>
                          </a:solidFill>
                          <a:effectLst/>
                          <a:latin typeface="Calibri"/>
                        </a:rPr>
                        <a:t>Priprema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300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dirty="0">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dirty="0">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02">
                <a:tc>
                  <a:txBody>
                    <a:bodyPr/>
                    <a:lstStyle/>
                    <a:p>
                      <a:pPr algn="l" fontAlgn="b"/>
                      <a:r>
                        <a:rPr lang="fr-CH" sz="1200" b="1" i="0" u="none" strike="noStrike">
                          <a:solidFill>
                            <a:srgbClr val="000000"/>
                          </a:solidFill>
                          <a:effectLst/>
                          <a:latin typeface="Calibri"/>
                        </a:rPr>
                        <a:t>Sadnja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200" b="0" i="0" u="none" strike="noStrike">
                          <a:solidFill>
                            <a:srgbClr val="000000"/>
                          </a:solidFill>
                          <a:effectLst/>
                          <a:latin typeface="Calibri"/>
                        </a:rPr>
                        <a:t>500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2102">
                <a:tc>
                  <a:txBody>
                    <a:bodyPr/>
                    <a:lstStyle/>
                    <a:p>
                      <a:pPr algn="l" fontAlgn="b"/>
                      <a:r>
                        <a:rPr lang="fr-CH" sz="1200" b="1" i="0" u="none" strike="noStrike">
                          <a:solidFill>
                            <a:srgbClr val="000000"/>
                          </a:solidFill>
                          <a:effectLst/>
                          <a:latin typeface="Calibri"/>
                        </a:rPr>
                        <a:t>Održavanje</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200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200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102">
                <a:tc>
                  <a:txBody>
                    <a:bodyPr/>
                    <a:lstStyle/>
                    <a:p>
                      <a:pPr algn="l" fontAlgn="b"/>
                      <a:r>
                        <a:rPr lang="fr-CH" sz="1200" b="1" i="0" u="none" strike="noStrike">
                          <a:solidFill>
                            <a:srgbClr val="000000"/>
                          </a:solidFill>
                          <a:effectLst/>
                          <a:latin typeface="Calibri"/>
                        </a:rPr>
                        <a:t>Seča</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200" b="0" i="0" u="none" strike="noStrike">
                        <a:solidFill>
                          <a:srgbClr val="000000"/>
                        </a:solidFill>
                        <a:effectLst/>
                        <a:latin typeface="Calibri"/>
                      </a:endParaRP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200" b="0" i="0" u="none" strike="noStrike">
                          <a:solidFill>
                            <a:srgbClr val="000000"/>
                          </a:solidFill>
                          <a:effectLst/>
                          <a:latin typeface="Calibri"/>
                        </a:rPr>
                        <a:t>3'000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4205">
                <a:tc>
                  <a:txBody>
                    <a:bodyPr/>
                    <a:lstStyle/>
                    <a:p>
                      <a:pPr algn="l" fontAlgn="b"/>
                      <a:r>
                        <a:rPr lang="fr-CH" sz="1200" b="1" i="0" u="none" strike="noStrike">
                          <a:solidFill>
                            <a:srgbClr val="000000"/>
                          </a:solidFill>
                          <a:effectLst/>
                          <a:latin typeface="Calibri"/>
                        </a:rPr>
                        <a:t>Ukupno/god</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3'000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200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200" b="0" i="0" u="none" strike="noStrike">
                          <a:solidFill>
                            <a:srgbClr val="000000"/>
                          </a:solidFill>
                          <a:effectLst/>
                          <a:latin typeface="Calibri"/>
                        </a:rPr>
                        <a:t>3'100  €</a:t>
                      </a:r>
                    </a:p>
                  </a:txBody>
                  <a:tcPr marL="9161" marR="9161" marT="91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05">
                <a:tc>
                  <a:txBody>
                    <a:bodyPr/>
                    <a:lstStyle/>
                    <a:p>
                      <a:pPr algn="l" fontAlgn="b"/>
                      <a:endParaRPr lang="fr-CH" sz="1200" b="0" i="0" u="none" strike="noStrike" dirty="0">
                        <a:solidFill>
                          <a:srgbClr val="000000"/>
                        </a:solidFill>
                        <a:effectLst/>
                        <a:latin typeface="Calibri"/>
                      </a:endParaRPr>
                    </a:p>
                  </a:txBody>
                  <a:tcPr marL="9161" marR="9161" marT="91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a:endParaRPr>
                    </a:p>
                  </a:txBody>
                  <a:tcPr marL="9161" marR="9161" marT="91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a:endParaRPr>
                    </a:p>
                  </a:txBody>
                  <a:tcPr marL="9161" marR="9161" marT="91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a:endParaRPr>
                    </a:p>
                  </a:txBody>
                  <a:tcPr marL="9161" marR="9161" marT="91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a:endParaRPr>
                    </a:p>
                  </a:txBody>
                  <a:tcPr marL="9161" marR="9161" marT="91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a:endParaRPr>
                    </a:p>
                  </a:txBody>
                  <a:tcPr marL="9161" marR="9161" marT="916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200" b="0" i="0" u="none" strike="noStrike">
                        <a:solidFill>
                          <a:srgbClr val="000000"/>
                        </a:solidFill>
                        <a:effectLst/>
                        <a:latin typeface="Calibri"/>
                      </a:endParaRPr>
                    </a:p>
                  </a:txBody>
                  <a:tcPr marL="9161" marR="9161" marT="916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fr-CH" sz="1200" b="1" i="0" u="none" strike="noStrike">
                          <a:solidFill>
                            <a:srgbClr val="000000"/>
                          </a:solidFill>
                          <a:effectLst/>
                          <a:latin typeface="Calibri"/>
                        </a:rPr>
                        <a:t>Ukupna ulaganja /10god</a:t>
                      </a:r>
                    </a:p>
                  </a:txBody>
                  <a:tcPr marL="9161" marR="9161" marT="916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a:txBody>
                    <a:bodyPr/>
                    <a:lstStyle/>
                    <a:p>
                      <a:pPr algn="r" fontAlgn="b"/>
                      <a:r>
                        <a:rPr lang="fr-CH" sz="1200" b="1" i="0" u="none" strike="noStrike" dirty="0">
                          <a:solidFill>
                            <a:srgbClr val="FF0000"/>
                          </a:solidFill>
                          <a:effectLst/>
                          <a:latin typeface="Calibri"/>
                        </a:rPr>
                        <a:t>7'000  €</a:t>
                      </a:r>
                    </a:p>
                  </a:txBody>
                  <a:tcPr marL="9161" marR="9161" marT="91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13" name="Table 12"/>
          <p:cNvGraphicFramePr>
            <a:graphicFrameLocks noGrp="1"/>
          </p:cNvGraphicFramePr>
          <p:nvPr/>
        </p:nvGraphicFramePr>
        <p:xfrm>
          <a:off x="1187450" y="5300663"/>
          <a:ext cx="2184400" cy="1162050"/>
        </p:xfrm>
        <a:graphic>
          <a:graphicData uri="http://schemas.openxmlformats.org/drawingml/2006/table">
            <a:tbl>
              <a:tblPr/>
              <a:tblGrid>
                <a:gridCol w="1131830"/>
                <a:gridCol w="1052570"/>
              </a:tblGrid>
              <a:tr h="190500">
                <a:tc>
                  <a:txBody>
                    <a:bodyPr/>
                    <a:lstStyle/>
                    <a:p>
                      <a:pPr algn="l" fontAlgn="b"/>
                      <a:r>
                        <a:rPr lang="fr-CH" sz="1100" b="1" i="0" u="none" strike="noStrike" dirty="0" err="1">
                          <a:solidFill>
                            <a:srgbClr val="FFFFFF"/>
                          </a:solidFill>
                          <a:effectLst/>
                          <a:latin typeface="Calibri"/>
                        </a:rPr>
                        <a:t>Bruto</a:t>
                      </a:r>
                      <a:r>
                        <a:rPr lang="fr-CH" sz="1100" b="1" i="0" u="none" strike="noStrike" dirty="0">
                          <a:solidFill>
                            <a:srgbClr val="FFFFFF"/>
                          </a:solidFill>
                          <a:effectLst/>
                          <a:latin typeface="Calibri"/>
                        </a:rPr>
                        <a:t> </a:t>
                      </a:r>
                      <a:r>
                        <a:rPr lang="fr-CH" sz="1100" b="1" i="0" u="none" strike="noStrike" dirty="0" err="1">
                          <a:solidFill>
                            <a:srgbClr val="FFFFFF"/>
                          </a:solidFill>
                          <a:effectLst/>
                          <a:latin typeface="Calibri"/>
                        </a:rPr>
                        <a:t>Prihodi</a:t>
                      </a:r>
                      <a:endParaRPr lang="fr-CH"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fr-CH" sz="1100" b="1" i="0" u="none" strike="noStrike">
                          <a:solidFill>
                            <a:srgbClr val="FFFFFF"/>
                          </a:solidFill>
                          <a:effectLst/>
                          <a:latin typeface="Calibri"/>
                        </a:rPr>
                        <a:t>po ciklusu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90500">
                <a:tc>
                  <a:txBody>
                    <a:bodyPr/>
                    <a:lstStyle/>
                    <a:p>
                      <a:pPr algn="l" fontAlgn="b"/>
                      <a:r>
                        <a:rPr lang="fr-CH" sz="1100" b="1" i="0" u="none" strike="noStrike">
                          <a:solidFill>
                            <a:srgbClr val="000000"/>
                          </a:solidFill>
                          <a:effectLst/>
                          <a:latin typeface="Calibri"/>
                        </a:rPr>
                        <a:t>ogrev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1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b"/>
                      <a:r>
                        <a:rPr lang="fr-CH" sz="1100" b="1" i="0" u="none" strike="noStrike" dirty="0" err="1">
                          <a:solidFill>
                            <a:srgbClr val="000000"/>
                          </a:solidFill>
                          <a:effectLst/>
                          <a:latin typeface="Calibri"/>
                        </a:rPr>
                        <a:t>stočna</a:t>
                      </a:r>
                      <a:r>
                        <a:rPr lang="fr-CH" sz="1100" b="1" i="0" u="none" strike="noStrike" dirty="0">
                          <a:solidFill>
                            <a:srgbClr val="000000"/>
                          </a:solidFill>
                          <a:effectLst/>
                          <a:latin typeface="Calibri"/>
                        </a:rPr>
                        <a:t> </a:t>
                      </a:r>
                      <a:r>
                        <a:rPr lang="fr-CH" sz="1100" b="1" i="0" u="none" strike="noStrike" dirty="0" err="1">
                          <a:solidFill>
                            <a:srgbClr val="000000"/>
                          </a:solidFill>
                          <a:effectLst/>
                          <a:latin typeface="Calibri"/>
                        </a:rPr>
                        <a:t>hrana</a:t>
                      </a:r>
                      <a:endParaRPr lang="fr-CH"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1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fr-CH" sz="1100" b="1" i="0" u="none" strike="noStrike">
                          <a:solidFill>
                            <a:srgbClr val="000000"/>
                          </a:solidFill>
                          <a:effectLst/>
                          <a:latin typeface="Calibri"/>
                        </a:rPr>
                        <a:t>pčelarstvo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1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90525">
                <a:tc>
                  <a:txBody>
                    <a:bodyPr/>
                    <a:lstStyle/>
                    <a:p>
                      <a:pPr algn="l" fontAlgn="b"/>
                      <a:r>
                        <a:rPr lang="fr-CH" sz="1100" b="1" i="0" u="none" strike="noStrike">
                          <a:solidFill>
                            <a:srgbClr val="000000"/>
                          </a:solidFill>
                          <a:effectLst/>
                          <a:latin typeface="Calibri"/>
                        </a:rPr>
                        <a:t>500 stabala X 1m3</a:t>
                      </a:r>
                      <a:br>
                        <a:rPr lang="fr-CH" sz="1100" b="1" i="0" u="none" strike="noStrike">
                          <a:solidFill>
                            <a:srgbClr val="000000"/>
                          </a:solidFill>
                          <a:effectLst/>
                          <a:latin typeface="Calibri"/>
                        </a:rPr>
                      </a:br>
                      <a:r>
                        <a:rPr lang="fr-CH" sz="1100" b="1" i="0" u="none" strike="noStrike">
                          <a:solidFill>
                            <a:srgbClr val="000000"/>
                          </a:solidFill>
                          <a:effectLst/>
                          <a:latin typeface="Calibri"/>
                        </a:rPr>
                        <a:t> X 180€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CH" sz="1100" b="1" i="0" u="none" strike="noStrike" dirty="0">
                          <a:solidFill>
                            <a:srgbClr val="FF0000"/>
                          </a:solidFill>
                          <a:effectLst/>
                          <a:latin typeface="Calibri"/>
                        </a:rPr>
                        <a:t>90'000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15" name="Table 14"/>
          <p:cNvGraphicFramePr>
            <a:graphicFrameLocks noGrp="1"/>
          </p:cNvGraphicFramePr>
          <p:nvPr/>
        </p:nvGraphicFramePr>
        <p:xfrm>
          <a:off x="4759325" y="5516563"/>
          <a:ext cx="1541463" cy="606425"/>
        </p:xfrm>
        <a:graphic>
          <a:graphicData uri="http://schemas.openxmlformats.org/drawingml/2006/table">
            <a:tbl>
              <a:tblPr/>
              <a:tblGrid>
                <a:gridCol w="820749"/>
                <a:gridCol w="720714"/>
              </a:tblGrid>
              <a:tr h="606425">
                <a:tc>
                  <a:txBody>
                    <a:bodyPr/>
                    <a:lstStyle/>
                    <a:p>
                      <a:pPr algn="l" fontAlgn="b"/>
                      <a:r>
                        <a:rPr lang="fr-CH" sz="1600" b="1" i="0" u="none" strike="noStrike" dirty="0" err="1">
                          <a:solidFill>
                            <a:srgbClr val="000000"/>
                          </a:solidFill>
                          <a:effectLst/>
                          <a:latin typeface="Calibri"/>
                        </a:rPr>
                        <a:t>Dobit</a:t>
                      </a:r>
                      <a:r>
                        <a:rPr lang="fr-CH" sz="1600" b="1" i="0" u="none" strike="noStrike" dirty="0">
                          <a:solidFill>
                            <a:srgbClr val="000000"/>
                          </a:solidFill>
                          <a:effectLst/>
                          <a:latin typeface="Calibri"/>
                        </a:rPr>
                        <a:t> u</a:t>
                      </a:r>
                      <a:br>
                        <a:rPr lang="fr-CH" sz="1600" b="1" i="0" u="none" strike="noStrike" dirty="0">
                          <a:solidFill>
                            <a:srgbClr val="000000"/>
                          </a:solidFill>
                          <a:effectLst/>
                          <a:latin typeface="Calibri"/>
                        </a:rPr>
                      </a:br>
                      <a:r>
                        <a:rPr lang="fr-CH" sz="1600" b="1" i="0" u="none" strike="noStrike" dirty="0">
                          <a:solidFill>
                            <a:srgbClr val="000000"/>
                          </a:solidFill>
                          <a:effectLst/>
                          <a:latin typeface="Calibri"/>
                        </a:rPr>
                        <a:t>1.ciklusu</a:t>
                      </a:r>
                    </a:p>
                  </a:txBody>
                  <a:tcPr marL="9533" marR="9533" marT="952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CH" sz="1600" b="1" i="0" u="none" strike="noStrike" dirty="0">
                          <a:solidFill>
                            <a:srgbClr val="FF0000"/>
                          </a:solidFill>
                          <a:effectLst/>
                          <a:latin typeface="Calibri"/>
                        </a:rPr>
                        <a:t>83'000  €</a:t>
                      </a:r>
                    </a:p>
                  </a:txBody>
                  <a:tcPr marL="9533" marR="9533" marT="952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
        <p:nvSpPr>
          <p:cNvPr id="2" name="Slide Number Placeholder 1"/>
          <p:cNvSpPr>
            <a:spLocks noGrp="1"/>
          </p:cNvSpPr>
          <p:nvPr>
            <p:ph type="sldNum" sz="quarter" idx="12"/>
          </p:nvPr>
        </p:nvSpPr>
        <p:spPr/>
        <p:txBody>
          <a:bodyPr/>
          <a:lstStyle/>
          <a:p>
            <a:pPr>
              <a:defRPr/>
            </a:pPr>
            <a:fld id="{6FB645E6-71B4-4CDF-A6C2-8BA8BF9016A1}" type="slidenum">
              <a:rPr lang="sr-Latn-CS" smtClean="0"/>
              <a:pPr>
                <a:defRPr/>
              </a:pPr>
              <a:t>27</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1258888" y="411163"/>
            <a:ext cx="698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sr-Latn-CS" sz="2400" b="1">
                <a:solidFill>
                  <a:schemeClr val="tx2"/>
                </a:solidFill>
              </a:rPr>
              <a:t>varijanta </a:t>
            </a:r>
            <a:r>
              <a:rPr lang="fr-CH" sz="2400" b="1">
                <a:solidFill>
                  <a:schemeClr val="tx2"/>
                </a:solidFill>
              </a:rPr>
              <a:t>I</a:t>
            </a:r>
            <a:r>
              <a:rPr lang="sr-Latn-CS" sz="2400" b="1">
                <a:solidFill>
                  <a:schemeClr val="tx2"/>
                </a:solidFill>
              </a:rPr>
              <a:t>I-b</a:t>
            </a:r>
            <a:endParaRPr lang="fr-CH" sz="2400" b="1">
              <a:solidFill>
                <a:schemeClr val="tx2"/>
              </a:solidFill>
            </a:endParaRPr>
          </a:p>
        </p:txBody>
      </p:sp>
      <p:sp>
        <p:nvSpPr>
          <p:cNvPr id="34819" name="TextBox 8"/>
          <p:cNvSpPr txBox="1">
            <a:spLocks noChangeArrowheads="1"/>
          </p:cNvSpPr>
          <p:nvPr/>
        </p:nvSpPr>
        <p:spPr bwMode="auto">
          <a:xfrm>
            <a:off x="1403350" y="1484313"/>
            <a:ext cx="6697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r-Latn-CS" sz="2000" b="1">
                <a:solidFill>
                  <a:schemeClr val="tx2"/>
                </a:solidFill>
              </a:rPr>
              <a:t>Površina:                     1 hektar</a:t>
            </a:r>
          </a:p>
          <a:p>
            <a:pPr eaLnBrk="1" hangingPunct="1"/>
            <a:r>
              <a:rPr lang="sr-Latn-CS" sz="2000" b="1">
                <a:solidFill>
                  <a:schemeClr val="tx2"/>
                </a:solidFill>
              </a:rPr>
              <a:t>Broj stabala:                500</a:t>
            </a:r>
          </a:p>
          <a:p>
            <a:pPr eaLnBrk="1" hangingPunct="1"/>
            <a:r>
              <a:rPr lang="sr-Latn-CS" sz="2000" b="1">
                <a:solidFill>
                  <a:schemeClr val="tx2"/>
                </a:solidFill>
              </a:rPr>
              <a:t>Period eksploatacije: </a:t>
            </a:r>
            <a:r>
              <a:rPr lang="sr-Latn-CS" sz="2000" b="1" i="1" u="sng">
                <a:solidFill>
                  <a:schemeClr val="tx2"/>
                </a:solidFill>
              </a:rPr>
              <a:t>10 godina </a:t>
            </a:r>
            <a:r>
              <a:rPr lang="sr-Latn-CS" sz="2000" b="1">
                <a:solidFill>
                  <a:schemeClr val="tx2"/>
                </a:solidFill>
              </a:rPr>
              <a:t>od 2. do 7.ciklusa</a:t>
            </a:r>
          </a:p>
        </p:txBody>
      </p:sp>
      <p:graphicFrame>
        <p:nvGraphicFramePr>
          <p:cNvPr id="3" name="Table 2"/>
          <p:cNvGraphicFramePr>
            <a:graphicFrameLocks noGrp="1"/>
          </p:cNvGraphicFramePr>
          <p:nvPr/>
        </p:nvGraphicFramePr>
        <p:xfrm>
          <a:off x="1258888" y="3089275"/>
          <a:ext cx="7556501" cy="1995489"/>
        </p:xfrm>
        <a:graphic>
          <a:graphicData uri="http://schemas.openxmlformats.org/drawingml/2006/table">
            <a:tbl>
              <a:tblPr/>
              <a:tblGrid>
                <a:gridCol w="1243317"/>
                <a:gridCol w="585511"/>
                <a:gridCol w="621658"/>
                <a:gridCol w="650798"/>
                <a:gridCol w="621658"/>
                <a:gridCol w="686416"/>
                <a:gridCol w="660512"/>
                <a:gridCol w="621658"/>
                <a:gridCol w="621658"/>
                <a:gridCol w="595215"/>
                <a:gridCol w="648100"/>
              </a:tblGrid>
              <a:tr h="453536">
                <a:tc>
                  <a:txBody>
                    <a:bodyPr/>
                    <a:lstStyle/>
                    <a:p>
                      <a:pPr algn="l" fontAlgn="b"/>
                      <a:r>
                        <a:rPr lang="fr-CH" sz="1100" b="1" i="0" u="none" strike="noStrike">
                          <a:solidFill>
                            <a:srgbClr val="FFFFFF"/>
                          </a:solidFill>
                          <a:effectLst/>
                          <a:latin typeface="Calibri"/>
                        </a:rPr>
                        <a:t>Ulaganja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1.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2.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3.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4.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5.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6.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7.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8.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9.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fr-CH" sz="1100" b="1" i="0" u="none" strike="noStrike">
                          <a:solidFill>
                            <a:srgbClr val="FFFFFF"/>
                          </a:solidFill>
                          <a:effectLst/>
                          <a:latin typeface="Calibri"/>
                        </a:rPr>
                        <a:t>10. godina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83719">
                <a:tc>
                  <a:txBody>
                    <a:bodyPr/>
                    <a:lstStyle/>
                    <a:p>
                      <a:pPr algn="l" fontAlgn="b"/>
                      <a:r>
                        <a:rPr lang="fr-CH" sz="1100" b="1" i="0" u="none" strike="noStrike">
                          <a:solidFill>
                            <a:srgbClr val="000000"/>
                          </a:solidFill>
                          <a:effectLst/>
                          <a:latin typeface="Calibri"/>
                        </a:rPr>
                        <a:t>Sadnice (500kom)</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6712">
                <a:tc>
                  <a:txBody>
                    <a:bodyPr/>
                    <a:lstStyle/>
                    <a:p>
                      <a:pPr algn="l" fontAlgn="b"/>
                      <a:r>
                        <a:rPr lang="fr-CH" sz="1100" b="1" i="0" u="none" strike="noStrike">
                          <a:solidFill>
                            <a:srgbClr val="000000"/>
                          </a:solidFill>
                          <a:effectLst/>
                          <a:latin typeface="Calibri"/>
                        </a:rPr>
                        <a:t>Priprema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6712">
                <a:tc>
                  <a:txBody>
                    <a:bodyPr/>
                    <a:lstStyle/>
                    <a:p>
                      <a:pPr algn="l" fontAlgn="b"/>
                      <a:r>
                        <a:rPr lang="fr-CH" sz="1100" b="1" i="0" u="none" strike="noStrike">
                          <a:solidFill>
                            <a:srgbClr val="000000"/>
                          </a:solidFill>
                          <a:effectLst/>
                          <a:latin typeface="Calibri"/>
                        </a:rPr>
                        <a:t>Održavanje</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200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6712">
                <a:tc>
                  <a:txBody>
                    <a:bodyPr/>
                    <a:lstStyle/>
                    <a:p>
                      <a:pPr algn="l" fontAlgn="b"/>
                      <a:r>
                        <a:rPr lang="fr-CH" sz="1100" b="1" i="0" u="none" strike="noStrike">
                          <a:solidFill>
                            <a:srgbClr val="000000"/>
                          </a:solidFill>
                          <a:effectLst/>
                          <a:latin typeface="Calibri"/>
                        </a:rPr>
                        <a:t>Seča</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CH" sz="1100" b="0" i="0" u="none" strike="noStrike">
                          <a:solidFill>
                            <a:srgbClr val="000000"/>
                          </a:solidFill>
                          <a:effectLst/>
                          <a:latin typeface="Calibri"/>
                        </a:rPr>
                        <a:t>3'000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49">
                <a:tc>
                  <a:txBody>
                    <a:bodyPr/>
                    <a:lstStyle/>
                    <a:p>
                      <a:pPr algn="l" fontAlgn="b"/>
                      <a:r>
                        <a:rPr lang="fr-CH" sz="1100" b="1" i="0" u="none" strike="noStrike">
                          <a:solidFill>
                            <a:srgbClr val="000000"/>
                          </a:solidFill>
                          <a:effectLst/>
                          <a:latin typeface="Calibri"/>
                        </a:rPr>
                        <a:t>Ukupno/god</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200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r-CH" sz="1100" b="0" i="0" u="none" strike="noStrike">
                          <a:solidFill>
                            <a:srgbClr val="000000"/>
                          </a:solidFill>
                          <a:effectLst/>
                          <a:latin typeface="Calibri"/>
                        </a:rPr>
                        <a:t>3'100  €</a:t>
                      </a:r>
                    </a:p>
                  </a:txBody>
                  <a:tcPr marL="9374" marR="9374" marT="93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9049">
                <a:tc>
                  <a:txBody>
                    <a:bodyPr/>
                    <a:lstStyle/>
                    <a:p>
                      <a:pPr algn="l" fontAlgn="b"/>
                      <a:endParaRPr lang="fr-CH" sz="1100" b="0" i="0" u="none" strike="noStrike">
                        <a:solidFill>
                          <a:srgbClr val="000000"/>
                        </a:solidFill>
                        <a:effectLst/>
                        <a:latin typeface="Calibri"/>
                      </a:endParaRPr>
                    </a:p>
                  </a:txBody>
                  <a:tcPr marL="9374" marR="9374" marT="93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100" b="0" i="0" u="none" strike="noStrike">
                        <a:solidFill>
                          <a:srgbClr val="000000"/>
                        </a:solidFill>
                        <a:effectLst/>
                        <a:latin typeface="Calibri"/>
                      </a:endParaRPr>
                    </a:p>
                  </a:txBody>
                  <a:tcPr marL="9374" marR="9374" marT="93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100" b="0" i="0" u="none" strike="noStrike">
                        <a:solidFill>
                          <a:srgbClr val="000000"/>
                        </a:solidFill>
                        <a:effectLst/>
                        <a:latin typeface="Calibri"/>
                      </a:endParaRPr>
                    </a:p>
                  </a:txBody>
                  <a:tcPr marL="9374" marR="9374" marT="93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100" b="0" i="0" u="none" strike="noStrike">
                        <a:solidFill>
                          <a:srgbClr val="000000"/>
                        </a:solidFill>
                        <a:effectLst/>
                        <a:latin typeface="Calibri"/>
                      </a:endParaRPr>
                    </a:p>
                  </a:txBody>
                  <a:tcPr marL="9374" marR="9374" marT="93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100" b="0" i="0" u="none" strike="noStrike">
                        <a:solidFill>
                          <a:srgbClr val="000000"/>
                        </a:solidFill>
                        <a:effectLst/>
                        <a:latin typeface="Calibri"/>
                      </a:endParaRPr>
                    </a:p>
                  </a:txBody>
                  <a:tcPr marL="9374" marR="9374" marT="93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100" b="0" i="0" u="none" strike="noStrike">
                        <a:solidFill>
                          <a:srgbClr val="000000"/>
                        </a:solidFill>
                        <a:effectLst/>
                        <a:latin typeface="Calibri"/>
                      </a:endParaRPr>
                    </a:p>
                  </a:txBody>
                  <a:tcPr marL="9374" marR="9374" marT="93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CH" sz="1100" b="0" i="0" u="none" strike="noStrike">
                        <a:solidFill>
                          <a:srgbClr val="000000"/>
                        </a:solidFill>
                        <a:effectLst/>
                        <a:latin typeface="Calibri"/>
                      </a:endParaRPr>
                    </a:p>
                  </a:txBody>
                  <a:tcPr marL="9374" marR="9374" marT="937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fr-CH" sz="1100" b="1" i="0" u="none" strike="noStrike">
                          <a:solidFill>
                            <a:srgbClr val="000000"/>
                          </a:solidFill>
                          <a:effectLst/>
                          <a:latin typeface="Calibri"/>
                        </a:rPr>
                        <a:t>Ukupna ulaganja /10god</a:t>
                      </a:r>
                    </a:p>
                  </a:txBody>
                  <a:tcPr marL="9374" marR="9374" marT="93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CH"/>
                    </a:p>
                  </a:txBody>
                  <a:tcPr/>
                </a:tc>
                <a:tc hMerge="1">
                  <a:txBody>
                    <a:bodyPr/>
                    <a:lstStyle/>
                    <a:p>
                      <a:endParaRPr lang="fr-CH"/>
                    </a:p>
                  </a:txBody>
                  <a:tcPr/>
                </a:tc>
                <a:tc>
                  <a:txBody>
                    <a:bodyPr/>
                    <a:lstStyle/>
                    <a:p>
                      <a:pPr algn="r" fontAlgn="b"/>
                      <a:r>
                        <a:rPr lang="fr-CH" sz="1100" b="0" i="0" u="none" strike="noStrike" dirty="0">
                          <a:solidFill>
                            <a:srgbClr val="FF0000"/>
                          </a:solidFill>
                          <a:effectLst/>
                          <a:latin typeface="Calibri"/>
                        </a:rPr>
                        <a:t>4'100  €</a:t>
                      </a:r>
                    </a:p>
                  </a:txBody>
                  <a:tcPr marL="9374" marR="9374" marT="93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5" name="Table 4"/>
          <p:cNvGraphicFramePr>
            <a:graphicFrameLocks noGrp="1"/>
          </p:cNvGraphicFramePr>
          <p:nvPr/>
        </p:nvGraphicFramePr>
        <p:xfrm>
          <a:off x="1270000" y="5300663"/>
          <a:ext cx="2006600" cy="1219200"/>
        </p:xfrm>
        <a:graphic>
          <a:graphicData uri="http://schemas.openxmlformats.org/drawingml/2006/table">
            <a:tbl>
              <a:tblPr/>
              <a:tblGrid>
                <a:gridCol w="1217274"/>
                <a:gridCol w="789326"/>
              </a:tblGrid>
              <a:tr h="190500">
                <a:tc>
                  <a:txBody>
                    <a:bodyPr/>
                    <a:lstStyle/>
                    <a:p>
                      <a:pPr algn="l" fontAlgn="b"/>
                      <a:r>
                        <a:rPr lang="fr-CH" sz="1100" b="1" i="0" u="none" strike="noStrike" dirty="0" err="1">
                          <a:solidFill>
                            <a:srgbClr val="FFFFFF"/>
                          </a:solidFill>
                          <a:effectLst/>
                          <a:latin typeface="Calibri"/>
                        </a:rPr>
                        <a:t>Bruto</a:t>
                      </a:r>
                      <a:r>
                        <a:rPr lang="fr-CH" sz="1100" b="1" i="0" u="none" strike="noStrike" dirty="0">
                          <a:solidFill>
                            <a:srgbClr val="FFFFFF"/>
                          </a:solidFill>
                          <a:effectLst/>
                          <a:latin typeface="Calibri"/>
                        </a:rPr>
                        <a:t> </a:t>
                      </a:r>
                      <a:r>
                        <a:rPr lang="fr-CH" sz="1100" b="1" i="0" u="none" strike="noStrike" dirty="0" err="1">
                          <a:solidFill>
                            <a:srgbClr val="FFFFFF"/>
                          </a:solidFill>
                          <a:effectLst/>
                          <a:latin typeface="Calibri"/>
                        </a:rPr>
                        <a:t>Prihodi</a:t>
                      </a:r>
                      <a:endParaRPr lang="fr-CH" sz="1100" b="1" i="0" u="none" strike="noStrike" dirty="0">
                        <a:solidFill>
                          <a:srgbClr val="FFFFFF"/>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fr-CH" sz="1100" b="1" i="0" u="none" strike="noStrike">
                          <a:solidFill>
                            <a:srgbClr val="FFFFFF"/>
                          </a:solidFill>
                          <a:effectLst/>
                          <a:latin typeface="Calibri"/>
                        </a:rPr>
                        <a:t>po ciklusu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190500">
                <a:tc>
                  <a:txBody>
                    <a:bodyPr/>
                    <a:lstStyle/>
                    <a:p>
                      <a:pPr algn="l" fontAlgn="b"/>
                      <a:r>
                        <a:rPr lang="fr-CH" sz="1100" b="1" i="0" u="none" strike="noStrike">
                          <a:solidFill>
                            <a:srgbClr val="000000"/>
                          </a:solidFill>
                          <a:effectLst/>
                          <a:latin typeface="Calibri"/>
                        </a:rPr>
                        <a:t>ogrev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1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9550">
                <a:tc>
                  <a:txBody>
                    <a:bodyPr/>
                    <a:lstStyle/>
                    <a:p>
                      <a:pPr algn="l" fontAlgn="b"/>
                      <a:r>
                        <a:rPr lang="fr-CH" sz="1100" b="1" i="0" u="none" strike="noStrike">
                          <a:solidFill>
                            <a:srgbClr val="000000"/>
                          </a:solidFill>
                          <a:effectLst/>
                          <a:latin typeface="Calibri"/>
                        </a:rPr>
                        <a:t>stočna hrana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1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fr-CH" sz="1100" b="1" i="0" u="none" strike="noStrike" dirty="0" err="1">
                          <a:solidFill>
                            <a:srgbClr val="000000"/>
                          </a:solidFill>
                          <a:effectLst/>
                          <a:latin typeface="Calibri"/>
                        </a:rPr>
                        <a:t>pčelarstvo</a:t>
                      </a:r>
                      <a:endParaRPr lang="fr-CH" sz="11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1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19100">
                <a:tc>
                  <a:txBody>
                    <a:bodyPr/>
                    <a:lstStyle/>
                    <a:p>
                      <a:pPr algn="l" fontAlgn="b"/>
                      <a:r>
                        <a:rPr lang="fr-CH" sz="1100" b="1" i="0" u="none" strike="noStrike">
                          <a:solidFill>
                            <a:srgbClr val="000000"/>
                          </a:solidFill>
                          <a:effectLst/>
                          <a:latin typeface="Calibri"/>
                        </a:rPr>
                        <a:t>500 stabala X 1.2m3</a:t>
                      </a:r>
                      <a:br>
                        <a:rPr lang="fr-CH" sz="1100" b="1" i="0" u="none" strike="noStrike">
                          <a:solidFill>
                            <a:srgbClr val="000000"/>
                          </a:solidFill>
                          <a:effectLst/>
                          <a:latin typeface="Calibri"/>
                        </a:rPr>
                      </a:br>
                      <a:r>
                        <a:rPr lang="fr-CH" sz="1100" b="1" i="0" u="none" strike="noStrike">
                          <a:solidFill>
                            <a:srgbClr val="000000"/>
                          </a:solidFill>
                          <a:effectLst/>
                          <a:latin typeface="Calibri"/>
                        </a:rPr>
                        <a:t> X 180€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CH" sz="1100" b="0" i="0" u="none" strike="noStrike" dirty="0">
                          <a:solidFill>
                            <a:srgbClr val="FF0000"/>
                          </a:solidFill>
                          <a:effectLst/>
                          <a:latin typeface="Calibri"/>
                        </a:rPr>
                        <a:t>108'000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7" name="Table 6"/>
          <p:cNvGraphicFramePr>
            <a:graphicFrameLocks noGrp="1"/>
          </p:cNvGraphicFramePr>
          <p:nvPr/>
        </p:nvGraphicFramePr>
        <p:xfrm>
          <a:off x="3276600" y="5483225"/>
          <a:ext cx="5759452" cy="962025"/>
        </p:xfrm>
        <a:graphic>
          <a:graphicData uri="http://schemas.openxmlformats.org/drawingml/2006/table">
            <a:tbl>
              <a:tblPr/>
              <a:tblGrid>
                <a:gridCol w="625107"/>
                <a:gridCol w="654409"/>
                <a:gridCol w="625107"/>
                <a:gridCol w="690224"/>
                <a:gridCol w="664177"/>
                <a:gridCol w="625107"/>
                <a:gridCol w="625107"/>
                <a:gridCol w="1250214"/>
              </a:tblGrid>
              <a:tr h="177944">
                <a:tc rowSpan="3" gridSpan="3">
                  <a:txBody>
                    <a:bodyPr/>
                    <a:lstStyle/>
                    <a:p>
                      <a:pPr algn="ctr" fontAlgn="b"/>
                      <a:r>
                        <a:rPr lang="pl-PL" sz="1100" b="1" i="0" u="none" strike="noStrike" dirty="0">
                          <a:solidFill>
                            <a:srgbClr val="000000"/>
                          </a:solidFill>
                          <a:effectLst/>
                          <a:latin typeface="Calibri"/>
                        </a:rPr>
                        <a:t>Godišnja dobit</a:t>
                      </a:r>
                      <a:br>
                        <a:rPr lang="pl-PL" sz="1100" b="1" i="0" u="none" strike="noStrike" dirty="0">
                          <a:solidFill>
                            <a:srgbClr val="000000"/>
                          </a:solidFill>
                          <a:effectLst/>
                          <a:latin typeface="Calibri"/>
                        </a:rPr>
                      </a:br>
                      <a:r>
                        <a:rPr lang="pl-PL" sz="1100" b="1" i="0" u="none" strike="noStrike" dirty="0">
                          <a:solidFill>
                            <a:srgbClr val="000000"/>
                          </a:solidFill>
                          <a:effectLst/>
                          <a:latin typeface="Calibri"/>
                        </a:rPr>
                        <a:t>od 2.do 7 ciklusa</a:t>
                      </a:r>
                    </a:p>
                  </a:txBody>
                  <a:tcPr marL="9524" marR="9524" marT="9508" marB="0" anchor="b">
                    <a:lnL>
                      <a:noFill/>
                    </a:lnL>
                    <a:lnR>
                      <a:noFill/>
                    </a:lnR>
                    <a:lnT>
                      <a:noFill/>
                    </a:lnT>
                    <a:lnB>
                      <a:noFill/>
                    </a:lnB>
                  </a:tcPr>
                </a:tc>
                <a:tc rowSpan="3" hMerge="1">
                  <a:txBody>
                    <a:bodyPr/>
                    <a:lstStyle/>
                    <a:p>
                      <a:endParaRPr lang="fr-CH"/>
                    </a:p>
                  </a:txBody>
                  <a:tcPr/>
                </a:tc>
                <a:tc rowSpan="3" hMerge="1">
                  <a:txBody>
                    <a:bodyPr/>
                    <a:lstStyle/>
                    <a:p>
                      <a:endParaRPr lang="fr-CH"/>
                    </a:p>
                  </a:txBody>
                  <a:tcPr/>
                </a:tc>
                <a:tc rowSpan="2">
                  <a:txBody>
                    <a:bodyPr/>
                    <a:lstStyle/>
                    <a:p>
                      <a:pPr algn="l" fontAlgn="b"/>
                      <a:endParaRPr lang="fr-CH" sz="1100" b="0" i="0" u="none" strike="noStrike" dirty="0">
                        <a:solidFill>
                          <a:srgbClr val="000000"/>
                        </a:solidFill>
                        <a:effectLst/>
                        <a:latin typeface="Calibri"/>
                      </a:endParaRPr>
                    </a:p>
                  </a:txBody>
                  <a:tcPr marL="9524" marR="9524" marT="9508" marB="0" anchor="b">
                    <a:lnL>
                      <a:noFill/>
                    </a:lnL>
                    <a:lnR>
                      <a:noFill/>
                    </a:lnR>
                    <a:lnT>
                      <a:noFill/>
                    </a:lnT>
                    <a:lnB>
                      <a:noFill/>
                    </a:lnB>
                  </a:tcPr>
                </a:tc>
                <a:tc rowSpan="3">
                  <a:txBody>
                    <a:bodyPr/>
                    <a:lstStyle/>
                    <a:p>
                      <a:pPr algn="ctr" fontAlgn="b"/>
                      <a:r>
                        <a:rPr lang="fr-CH" sz="1100" b="1" i="0" u="none" strike="noStrike" dirty="0" err="1">
                          <a:solidFill>
                            <a:srgbClr val="000000"/>
                          </a:solidFill>
                          <a:effectLst/>
                          <a:latin typeface="Calibri"/>
                        </a:rPr>
                        <a:t>Dobit</a:t>
                      </a:r>
                      <a:r>
                        <a:rPr lang="fr-CH" sz="1100" b="1" i="0" u="none" strike="noStrike" dirty="0">
                          <a:solidFill>
                            <a:srgbClr val="000000"/>
                          </a:solidFill>
                          <a:effectLst/>
                          <a:latin typeface="Calibri"/>
                        </a:rPr>
                        <a:t> u</a:t>
                      </a:r>
                      <a:br>
                        <a:rPr lang="fr-CH" sz="1100" b="1" i="0" u="none" strike="noStrike" dirty="0">
                          <a:solidFill>
                            <a:srgbClr val="000000"/>
                          </a:solidFill>
                          <a:effectLst/>
                          <a:latin typeface="Calibri"/>
                        </a:rPr>
                      </a:br>
                      <a:r>
                        <a:rPr lang="fr-CH" sz="1100" b="1" i="0" u="none" strike="noStrike" dirty="0">
                          <a:solidFill>
                            <a:srgbClr val="000000"/>
                          </a:solidFill>
                          <a:effectLst/>
                          <a:latin typeface="Calibri"/>
                        </a:rPr>
                        <a:t>1.ciklusu</a:t>
                      </a:r>
                    </a:p>
                  </a:txBody>
                  <a:tcPr marL="9524" marR="9524" marT="95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CH" sz="1100" b="0" i="0" u="none" strike="noStrike">
                        <a:solidFill>
                          <a:srgbClr val="000000"/>
                        </a:solidFill>
                        <a:effectLst/>
                        <a:latin typeface="Calibri"/>
                      </a:endParaRPr>
                    </a:p>
                  </a:txBody>
                  <a:tcPr marL="9524" marR="9524" marT="9508" marB="0" anchor="b">
                    <a:lnL>
                      <a:noFill/>
                    </a:lnL>
                    <a:lnR>
                      <a:noFill/>
                    </a:lnR>
                    <a:lnT>
                      <a:noFill/>
                    </a:lnT>
                    <a:lnB>
                      <a:noFill/>
                    </a:lnB>
                  </a:tcPr>
                </a:tc>
                <a:tc>
                  <a:txBody>
                    <a:bodyPr/>
                    <a:lstStyle/>
                    <a:p>
                      <a:pPr algn="l" fontAlgn="b"/>
                      <a:endParaRPr lang="fr-CH" sz="1100" b="0" i="0" u="none" strike="noStrike">
                        <a:solidFill>
                          <a:srgbClr val="000000"/>
                        </a:solidFill>
                        <a:effectLst/>
                        <a:latin typeface="Calibri"/>
                      </a:endParaRPr>
                    </a:p>
                  </a:txBody>
                  <a:tcPr marL="9524" marR="9524" marT="9508" marB="0" anchor="b">
                    <a:lnL>
                      <a:noFill/>
                    </a:lnL>
                    <a:lnR>
                      <a:noFill/>
                    </a:lnR>
                    <a:lnT>
                      <a:noFill/>
                    </a:lnT>
                    <a:lnB>
                      <a:noFill/>
                    </a:lnB>
                  </a:tcPr>
                </a:tc>
                <a:tc rowSpan="3">
                  <a:txBody>
                    <a:bodyPr/>
                    <a:lstStyle/>
                    <a:p>
                      <a:pPr algn="ctr" fontAlgn="b"/>
                      <a:r>
                        <a:rPr lang="fr-CH" sz="1400" b="1" i="0" u="none" strike="noStrike">
                          <a:solidFill>
                            <a:srgbClr val="000000"/>
                          </a:solidFill>
                          <a:effectLst/>
                          <a:latin typeface="Calibri"/>
                        </a:rPr>
                        <a:t> Ukupna dobit</a:t>
                      </a:r>
                      <a:br>
                        <a:rPr lang="fr-CH" sz="1400" b="1" i="0" u="none" strike="noStrike">
                          <a:solidFill>
                            <a:srgbClr val="000000"/>
                          </a:solidFill>
                          <a:effectLst/>
                          <a:latin typeface="Calibri"/>
                        </a:rPr>
                      </a:br>
                      <a:r>
                        <a:rPr lang="fr-CH" sz="1400" b="1" i="0" u="none" strike="noStrike">
                          <a:solidFill>
                            <a:srgbClr val="000000"/>
                          </a:solidFill>
                          <a:effectLst/>
                          <a:latin typeface="Calibri"/>
                        </a:rPr>
                        <a:t>svih 7 ciklusa</a:t>
                      </a:r>
                    </a:p>
                  </a:txBody>
                  <a:tcPr marL="9524" marR="9524" marT="9508" marB="0" anchor="b">
                    <a:lnL>
                      <a:noFill/>
                    </a:lnL>
                    <a:lnR>
                      <a:noFill/>
                    </a:lnR>
                    <a:lnT>
                      <a:noFill/>
                    </a:lnT>
                    <a:lnB w="12700" cap="flat" cmpd="sng" algn="ctr">
                      <a:solidFill>
                        <a:srgbClr val="000000"/>
                      </a:solidFill>
                      <a:prstDash val="solid"/>
                      <a:round/>
                      <a:headEnd type="none" w="med" len="med"/>
                      <a:tailEnd type="none" w="med" len="med"/>
                    </a:lnB>
                  </a:tcPr>
                </a:tc>
              </a:tr>
              <a:tr h="122701">
                <a:tc gridSpan="3" vMerge="1">
                  <a:txBody>
                    <a:bodyPr/>
                    <a:lstStyle/>
                    <a:p>
                      <a:endParaRPr lang="fr-CH"/>
                    </a:p>
                  </a:txBody>
                  <a:tcPr/>
                </a:tc>
                <a:tc hMerge="1" vMerge="1">
                  <a:txBody>
                    <a:bodyPr/>
                    <a:lstStyle/>
                    <a:p>
                      <a:endParaRPr lang="fr-CH"/>
                    </a:p>
                  </a:txBody>
                  <a:tcPr/>
                </a:tc>
                <a:tc hMerge="1" vMerge="1">
                  <a:txBody>
                    <a:bodyPr/>
                    <a:lstStyle/>
                    <a:p>
                      <a:endParaRPr lang="fr-CH"/>
                    </a:p>
                  </a:txBody>
                  <a:tcPr/>
                </a:tc>
                <a:tc vMerge="1">
                  <a:txBody>
                    <a:bodyPr/>
                    <a:lstStyle/>
                    <a:p>
                      <a:endParaRPr lang="fr-CH"/>
                    </a:p>
                  </a:txBody>
                  <a:tcPr/>
                </a:tc>
                <a:tc vMerge="1">
                  <a:txBody>
                    <a:bodyPr/>
                    <a:lstStyle/>
                    <a:p>
                      <a:endParaRPr lang="fr-CH"/>
                    </a:p>
                  </a:txBody>
                  <a:tcPr/>
                </a:tc>
                <a:tc rowSpan="2">
                  <a:txBody>
                    <a:bodyPr/>
                    <a:lstStyle/>
                    <a:p>
                      <a:endParaRPr lang="fr-CH" sz="1800"/>
                    </a:p>
                  </a:txBody>
                  <a:tcPr marL="9524" marR="9524" marT="9508" marB="0" anchor="b">
                    <a:lnL>
                      <a:noFill/>
                    </a:lnL>
                    <a:lnR>
                      <a:noFill/>
                    </a:lnR>
                    <a:lnT>
                      <a:noFill/>
                    </a:lnT>
                    <a:lnB>
                      <a:noFill/>
                    </a:lnB>
                  </a:tcPr>
                </a:tc>
                <a:tc rowSpan="2">
                  <a:txBody>
                    <a:bodyPr/>
                    <a:lstStyle/>
                    <a:p>
                      <a:endParaRPr lang="fr-CH" sz="1800"/>
                    </a:p>
                  </a:txBody>
                  <a:tcPr marL="9524" marR="9524" marT="9508" marB="0" anchor="b">
                    <a:lnL>
                      <a:noFill/>
                    </a:lnL>
                    <a:lnR>
                      <a:noFill/>
                    </a:lnR>
                    <a:lnT>
                      <a:noFill/>
                    </a:lnT>
                    <a:lnB>
                      <a:noFill/>
                    </a:lnB>
                  </a:tcPr>
                </a:tc>
                <a:tc vMerge="1">
                  <a:txBody>
                    <a:bodyPr/>
                    <a:lstStyle/>
                    <a:p>
                      <a:endParaRPr lang="fr-CH"/>
                    </a:p>
                  </a:txBody>
                  <a:tcPr/>
                </a:tc>
              </a:tr>
              <a:tr h="309153">
                <a:tc gridSpan="3" vMerge="1">
                  <a:txBody>
                    <a:bodyPr/>
                    <a:lstStyle/>
                    <a:p>
                      <a:endParaRPr lang="fr-CH"/>
                    </a:p>
                  </a:txBody>
                  <a:tcPr/>
                </a:tc>
                <a:tc hMerge="1" vMerge="1">
                  <a:txBody>
                    <a:bodyPr/>
                    <a:lstStyle/>
                    <a:p>
                      <a:endParaRPr lang="fr-CH"/>
                    </a:p>
                  </a:txBody>
                  <a:tcPr/>
                </a:tc>
                <a:tc hMerge="1" vMerge="1">
                  <a:txBody>
                    <a:bodyPr/>
                    <a:lstStyle/>
                    <a:p>
                      <a:endParaRPr lang="fr-CH"/>
                    </a:p>
                  </a:txBody>
                  <a:tcPr/>
                </a:tc>
                <a:tc>
                  <a:txBody>
                    <a:bodyPr/>
                    <a:lstStyle/>
                    <a:p>
                      <a:pPr algn="l" fontAlgn="b"/>
                      <a:endParaRPr lang="fr-CH" sz="1100" b="0" i="0" u="none" strike="noStrike" dirty="0">
                        <a:solidFill>
                          <a:srgbClr val="000000"/>
                        </a:solidFill>
                        <a:effectLst/>
                        <a:latin typeface="Calibri"/>
                      </a:endParaRPr>
                    </a:p>
                  </a:txBody>
                  <a:tcPr marL="9524" marR="9524" marT="9508" marB="0" anchor="b">
                    <a:lnL>
                      <a:noFill/>
                    </a:lnL>
                    <a:lnR>
                      <a:noFill/>
                    </a:lnR>
                    <a:lnT>
                      <a:noFill/>
                    </a:lnT>
                    <a:lnB>
                      <a:noFill/>
                    </a:lnB>
                  </a:tcPr>
                </a:tc>
                <a:tc vMerge="1">
                  <a:txBody>
                    <a:bodyPr/>
                    <a:lstStyle/>
                    <a:p>
                      <a:endParaRPr lang="fr-CH"/>
                    </a:p>
                  </a:txBody>
                  <a:tcPr/>
                </a:tc>
                <a:tc vMerge="1">
                  <a:txBody>
                    <a:bodyPr/>
                    <a:lstStyle/>
                    <a:p>
                      <a:pPr algn="l" fontAlgn="b"/>
                      <a:endParaRPr lang="fr-CH" sz="1100" b="0" i="0" u="none" strike="noStrike">
                        <a:solidFill>
                          <a:srgbClr val="000000"/>
                        </a:solidFill>
                        <a:effectLst/>
                        <a:latin typeface="Calibri"/>
                      </a:endParaRPr>
                    </a:p>
                  </a:txBody>
                  <a:tcPr marL="9525" marR="9525" marT="9512" marB="0" anchor="b">
                    <a:lnL>
                      <a:noFill/>
                    </a:lnL>
                    <a:lnR>
                      <a:noFill/>
                    </a:lnR>
                    <a:lnT>
                      <a:noFill/>
                    </a:lnT>
                    <a:lnB>
                      <a:noFill/>
                    </a:lnB>
                  </a:tcPr>
                </a:tc>
                <a:tc vMerge="1">
                  <a:txBody>
                    <a:bodyPr/>
                    <a:lstStyle/>
                    <a:p>
                      <a:pPr algn="l" fontAlgn="b"/>
                      <a:endParaRPr lang="fr-CH" sz="1100" b="0" i="0" u="none" strike="noStrike">
                        <a:solidFill>
                          <a:srgbClr val="000000"/>
                        </a:solidFill>
                        <a:effectLst/>
                        <a:latin typeface="Calibri"/>
                      </a:endParaRPr>
                    </a:p>
                  </a:txBody>
                  <a:tcPr marL="9525" marR="9525" marT="9512" marB="0" anchor="b">
                    <a:lnL>
                      <a:noFill/>
                    </a:lnL>
                    <a:lnR>
                      <a:noFill/>
                    </a:lnR>
                    <a:lnT>
                      <a:noFill/>
                    </a:lnT>
                    <a:lnB>
                      <a:noFill/>
                    </a:lnB>
                  </a:tcPr>
                </a:tc>
                <a:tc vMerge="1">
                  <a:txBody>
                    <a:bodyPr/>
                    <a:lstStyle/>
                    <a:p>
                      <a:endParaRPr lang="fr-CH"/>
                    </a:p>
                  </a:txBody>
                  <a:tcPr/>
                </a:tc>
              </a:tr>
              <a:tr h="352227">
                <a:tc>
                  <a:txBody>
                    <a:bodyPr/>
                    <a:lstStyle/>
                    <a:p>
                      <a:pPr algn="l" fontAlgn="b"/>
                      <a:endParaRPr lang="fr-CH" sz="1100" b="0" i="0" u="none" strike="noStrike">
                        <a:solidFill>
                          <a:srgbClr val="000000"/>
                        </a:solidFill>
                        <a:effectLst/>
                        <a:latin typeface="Calibri"/>
                      </a:endParaRPr>
                    </a:p>
                  </a:txBody>
                  <a:tcPr marL="9524" marR="9524" marT="95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CH" sz="1100" b="1" i="0" u="none" strike="noStrike" dirty="0">
                          <a:solidFill>
                            <a:srgbClr val="FF0000"/>
                          </a:solidFill>
                          <a:effectLst/>
                          <a:latin typeface="Calibri"/>
                        </a:rPr>
                        <a:t>103'900  €</a:t>
                      </a:r>
                    </a:p>
                  </a:txBody>
                  <a:tcPr marL="9524" marR="9524" marT="95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fontAlgn="b"/>
                      <a:r>
                        <a:rPr lang="fr-CH" sz="1100" b="0" i="0" u="none" strike="noStrike" dirty="0">
                          <a:solidFill>
                            <a:srgbClr val="000000"/>
                          </a:solidFill>
                          <a:effectLst/>
                          <a:latin typeface="Calibri"/>
                        </a:rPr>
                        <a:t>x 6 +</a:t>
                      </a:r>
                    </a:p>
                  </a:txBody>
                  <a:tcPr marL="9524" marR="9524" marT="95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CH"/>
                    </a:p>
                  </a:txBody>
                  <a:tcPr/>
                </a:tc>
                <a:tc>
                  <a:txBody>
                    <a:bodyPr/>
                    <a:lstStyle/>
                    <a:p>
                      <a:pPr algn="ctr" fontAlgn="b"/>
                      <a:r>
                        <a:rPr lang="fr-CH" sz="1200" b="1" i="0" u="none" strike="noStrike" dirty="0">
                          <a:solidFill>
                            <a:srgbClr val="FF0000"/>
                          </a:solidFill>
                          <a:effectLst/>
                          <a:latin typeface="Calibri"/>
                        </a:rPr>
                        <a:t>83'000  €</a:t>
                      </a:r>
                    </a:p>
                  </a:txBody>
                  <a:tcPr marL="9524" marR="9524" marT="95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2">
                  <a:txBody>
                    <a:bodyPr/>
                    <a:lstStyle/>
                    <a:p>
                      <a:pPr algn="ctr" fontAlgn="b"/>
                      <a:r>
                        <a:rPr lang="fr-CH" sz="1100" b="0" i="0" u="none" strike="noStrike">
                          <a:solidFill>
                            <a:srgbClr val="000000"/>
                          </a:solidFill>
                          <a:effectLst/>
                          <a:latin typeface="Calibri"/>
                        </a:rPr>
                        <a:t>=</a:t>
                      </a:r>
                    </a:p>
                  </a:txBody>
                  <a:tcPr marL="9524" marR="9524" marT="95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CH"/>
                    </a:p>
                  </a:txBody>
                  <a:tcPr/>
                </a:tc>
                <a:tc>
                  <a:txBody>
                    <a:bodyPr/>
                    <a:lstStyle/>
                    <a:p>
                      <a:pPr algn="ctr" fontAlgn="b"/>
                      <a:r>
                        <a:rPr lang="fr-CH" sz="2000" b="1" i="0" u="none" strike="noStrike" dirty="0">
                          <a:solidFill>
                            <a:srgbClr val="FF0000"/>
                          </a:solidFill>
                          <a:effectLst/>
                          <a:latin typeface="Calibri"/>
                        </a:rPr>
                        <a:t>706'400  </a:t>
                      </a:r>
                      <a:r>
                        <a:rPr lang="fr-CH" sz="1400" b="1" i="0" u="none" strike="noStrike" dirty="0">
                          <a:solidFill>
                            <a:srgbClr val="FF0000"/>
                          </a:solidFill>
                          <a:effectLst/>
                          <a:latin typeface="Calibri"/>
                        </a:rPr>
                        <a:t>€</a:t>
                      </a:r>
                    </a:p>
                  </a:txBody>
                  <a:tcPr marL="9524" marR="9524" marT="95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
        <p:nvSpPr>
          <p:cNvPr id="2" name="Slide Number Placeholder 1"/>
          <p:cNvSpPr>
            <a:spLocks noGrp="1"/>
          </p:cNvSpPr>
          <p:nvPr>
            <p:ph type="sldNum" sz="quarter" idx="12"/>
          </p:nvPr>
        </p:nvSpPr>
        <p:spPr/>
        <p:txBody>
          <a:bodyPr/>
          <a:lstStyle/>
          <a:p>
            <a:pPr>
              <a:defRPr/>
            </a:pPr>
            <a:fld id="{A87D93CE-6F58-4EEB-98C5-83692C13F5A1}" type="slidenum">
              <a:rPr lang="sr-Latn-CS" smtClean="0"/>
              <a:pPr>
                <a:defRPr/>
              </a:pPr>
              <a:t>28</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7"/>
          <p:cNvSpPr txBox="1">
            <a:spLocks noChangeArrowheads="1"/>
          </p:cNvSpPr>
          <p:nvPr/>
        </p:nvSpPr>
        <p:spPr bwMode="auto">
          <a:xfrm>
            <a:off x="1258888" y="663575"/>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CH" sz="2400" b="1">
                <a:solidFill>
                  <a:schemeClr val="tx2"/>
                </a:solidFill>
              </a:rPr>
              <a:t>Uporedjenje</a:t>
            </a:r>
            <a:r>
              <a:rPr lang="sr-Latn-CS" sz="2400" b="1">
                <a:solidFill>
                  <a:schemeClr val="tx2"/>
                </a:solidFill>
              </a:rPr>
              <a:t> sa </a:t>
            </a:r>
            <a:r>
              <a:rPr lang="fr-CH" sz="2400" b="1">
                <a:solidFill>
                  <a:schemeClr val="tx2"/>
                </a:solidFill>
              </a:rPr>
              <a:t>oro</a:t>
            </a:r>
            <a:r>
              <a:rPr lang="sr-Latn-CS" sz="2400" b="1">
                <a:solidFill>
                  <a:schemeClr val="tx2"/>
                </a:solidFill>
              </a:rPr>
              <a:t>čenom štednjom u evrima </a:t>
            </a:r>
            <a:endParaRPr lang="fr-CH" sz="2400" b="1">
              <a:solidFill>
                <a:schemeClr val="tx2"/>
              </a:solidFill>
            </a:endParaRPr>
          </a:p>
        </p:txBody>
      </p:sp>
      <p:graphicFrame>
        <p:nvGraphicFramePr>
          <p:cNvPr id="2" name="Table 1"/>
          <p:cNvGraphicFramePr>
            <a:graphicFrameLocks noGrp="1"/>
          </p:cNvGraphicFramePr>
          <p:nvPr/>
        </p:nvGraphicFramePr>
        <p:xfrm>
          <a:off x="430213" y="1844675"/>
          <a:ext cx="8642350" cy="4568826"/>
        </p:xfrm>
        <a:graphic>
          <a:graphicData uri="http://schemas.openxmlformats.org/drawingml/2006/table">
            <a:tbl>
              <a:tblPr firstRow="1" bandRow="1">
                <a:tableStyleId>{5C22544A-7EE6-4342-B048-85BDC9FD1C3A}</a:tableStyleId>
              </a:tblPr>
              <a:tblGrid>
                <a:gridCol w="4105288"/>
                <a:gridCol w="4537062"/>
              </a:tblGrid>
              <a:tr h="2284413">
                <a:tc>
                  <a:txBody>
                    <a:bodyPr/>
                    <a:lstStyle/>
                    <a:p>
                      <a:pPr eaLnBrk="1" hangingPunct="1"/>
                      <a:r>
                        <a:rPr lang="sr-Latn-CS" sz="1800" b="1" dirty="0" smtClean="0">
                          <a:solidFill>
                            <a:schemeClr val="bg1"/>
                          </a:solidFill>
                        </a:rPr>
                        <a:t>Visina štednog uloga:  3000 €</a:t>
                      </a:r>
                    </a:p>
                    <a:p>
                      <a:pPr eaLnBrk="1" hangingPunct="1"/>
                      <a:r>
                        <a:rPr lang="sr-Latn-CS" sz="1800" b="1" dirty="0" smtClean="0">
                          <a:solidFill>
                            <a:schemeClr val="bg1"/>
                          </a:solidFill>
                        </a:rPr>
                        <a:t>Period oročenja:  96 meseci (8 god.)</a:t>
                      </a:r>
                    </a:p>
                    <a:p>
                      <a:pPr eaLnBrk="1" hangingPunct="1"/>
                      <a:r>
                        <a:rPr lang="sr-Latn-CS" sz="1800" b="1" dirty="0" smtClean="0">
                          <a:solidFill>
                            <a:schemeClr val="bg1"/>
                          </a:solidFill>
                        </a:rPr>
                        <a:t>Kamata: 1200 €</a:t>
                      </a:r>
                    </a:p>
                    <a:p>
                      <a:pPr eaLnBrk="1" hangingPunct="1"/>
                      <a:r>
                        <a:rPr lang="sr-Latn-CS" sz="1800" b="1" dirty="0" smtClean="0">
                          <a:solidFill>
                            <a:schemeClr val="bg1"/>
                          </a:solidFill>
                        </a:rPr>
                        <a:t>Ukupno: 4200 €</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800" b="1" dirty="0" smtClean="0">
                          <a:solidFill>
                            <a:schemeClr val="bg1"/>
                          </a:solidFill>
                        </a:rPr>
                        <a:t>Kamatna stopa: </a:t>
                      </a:r>
                      <a:r>
                        <a:rPr lang="sr-Latn-CS" sz="1800" b="1" dirty="0" smtClean="0">
                          <a:solidFill>
                            <a:srgbClr val="FFFF00"/>
                          </a:solidFill>
                        </a:rPr>
                        <a:t>5% /god</a:t>
                      </a:r>
                    </a:p>
                    <a:p>
                      <a:pPr eaLnBrk="1" hangingPunct="1"/>
                      <a:endParaRPr lang="sr-Latn-CS" sz="1800" b="1" dirty="0" smtClean="0">
                        <a:solidFill>
                          <a:schemeClr val="bg1"/>
                        </a:solidFill>
                      </a:endParaRPr>
                    </a:p>
                    <a:p>
                      <a:endParaRPr lang="fr-CH" sz="1800" dirty="0"/>
                    </a:p>
                  </a:txBody>
                  <a:tcPr marL="91451" marR="91451" marT="45726" marB="45726" anchor="b"/>
                </a:tc>
                <a:tc>
                  <a:txBody>
                    <a:bodyPr/>
                    <a:lstStyle/>
                    <a:p>
                      <a:r>
                        <a:rPr kumimoji="0" lang="fr-CH" sz="1800" b="1" kern="1200" dirty="0" err="1" smtClean="0">
                          <a:solidFill>
                            <a:schemeClr val="bg1"/>
                          </a:solidFill>
                          <a:latin typeface="+mn-lt"/>
                          <a:ea typeface="+mn-ea"/>
                          <a:cs typeface="+mn-cs"/>
                        </a:rPr>
                        <a:t>Početno</a:t>
                      </a:r>
                      <a:r>
                        <a:rPr kumimoji="0" lang="fr-CH" sz="1800" b="1" kern="1200" dirty="0" smtClean="0">
                          <a:solidFill>
                            <a:schemeClr val="bg1"/>
                          </a:solidFill>
                          <a:latin typeface="+mn-lt"/>
                          <a:ea typeface="+mn-ea"/>
                          <a:cs typeface="+mn-cs"/>
                        </a:rPr>
                        <a:t> </a:t>
                      </a:r>
                      <a:r>
                        <a:rPr kumimoji="0" lang="fr-CH" sz="1800" b="1" kern="1200" dirty="0" err="1" smtClean="0">
                          <a:solidFill>
                            <a:schemeClr val="bg1"/>
                          </a:solidFill>
                          <a:latin typeface="+mn-lt"/>
                          <a:ea typeface="+mn-ea"/>
                          <a:cs typeface="+mn-cs"/>
                        </a:rPr>
                        <a:t>ulaganje</a:t>
                      </a:r>
                      <a:r>
                        <a:rPr kumimoji="0" lang="fr-CH" sz="1800" b="1" kern="1200" dirty="0" smtClean="0">
                          <a:solidFill>
                            <a:schemeClr val="bg1"/>
                          </a:solidFill>
                          <a:latin typeface="+mn-lt"/>
                          <a:ea typeface="+mn-ea"/>
                          <a:cs typeface="+mn-cs"/>
                        </a:rPr>
                        <a:t> u </a:t>
                      </a:r>
                      <a:r>
                        <a:rPr kumimoji="0" lang="fr-CH" sz="1800" b="1" kern="1200" dirty="0" err="1" smtClean="0">
                          <a:solidFill>
                            <a:schemeClr val="bg1"/>
                          </a:solidFill>
                          <a:latin typeface="+mn-lt"/>
                          <a:ea typeface="+mn-ea"/>
                          <a:cs typeface="+mn-cs"/>
                        </a:rPr>
                        <a:t>Paulovniju</a:t>
                      </a:r>
                      <a:r>
                        <a:rPr kumimoji="0" lang="fr-CH" sz="1800" b="1" kern="1200" dirty="0" smtClean="0">
                          <a:solidFill>
                            <a:schemeClr val="bg1"/>
                          </a:solidFill>
                          <a:latin typeface="+mn-lt"/>
                          <a:ea typeface="+mn-ea"/>
                          <a:cs typeface="+mn-cs"/>
                        </a:rPr>
                        <a:t>: 3000 €</a:t>
                      </a:r>
                    </a:p>
                    <a:p>
                      <a:r>
                        <a:rPr kumimoji="0" lang="fr-CH" sz="1800" b="1" kern="1200" dirty="0" err="1" smtClean="0">
                          <a:solidFill>
                            <a:schemeClr val="bg1"/>
                          </a:solidFill>
                          <a:latin typeface="+mn-lt"/>
                          <a:ea typeface="+mn-ea"/>
                          <a:cs typeface="+mn-cs"/>
                        </a:rPr>
                        <a:t>Period</a:t>
                      </a:r>
                      <a:r>
                        <a:rPr kumimoji="0" lang="fr-CH" sz="1800" b="1" kern="1200" dirty="0" smtClean="0">
                          <a:solidFill>
                            <a:schemeClr val="bg1"/>
                          </a:solidFill>
                          <a:latin typeface="+mn-lt"/>
                          <a:ea typeface="+mn-ea"/>
                          <a:cs typeface="+mn-cs"/>
                        </a:rPr>
                        <a:t> </a:t>
                      </a:r>
                      <a:r>
                        <a:rPr kumimoji="0" lang="fr-CH" sz="1800" b="1" kern="1200" dirty="0" err="1" smtClean="0">
                          <a:solidFill>
                            <a:schemeClr val="bg1"/>
                          </a:solidFill>
                          <a:latin typeface="+mn-lt"/>
                          <a:ea typeface="+mn-ea"/>
                          <a:cs typeface="+mn-cs"/>
                        </a:rPr>
                        <a:t>eksploatacije</a:t>
                      </a:r>
                      <a:r>
                        <a:rPr kumimoji="0" lang="fr-CH" sz="1800" b="1" kern="1200" dirty="0" smtClean="0">
                          <a:solidFill>
                            <a:schemeClr val="bg1"/>
                          </a:solidFill>
                          <a:latin typeface="+mn-lt"/>
                          <a:ea typeface="+mn-ea"/>
                          <a:cs typeface="+mn-cs"/>
                        </a:rPr>
                        <a:t>: 96 </a:t>
                      </a:r>
                      <a:r>
                        <a:rPr kumimoji="0" lang="fr-CH" sz="1800" b="1" kern="1200" dirty="0" err="1" smtClean="0">
                          <a:solidFill>
                            <a:schemeClr val="bg1"/>
                          </a:solidFill>
                          <a:latin typeface="+mn-lt"/>
                          <a:ea typeface="+mn-ea"/>
                          <a:cs typeface="+mn-cs"/>
                        </a:rPr>
                        <a:t>meseci</a:t>
                      </a:r>
                      <a:r>
                        <a:rPr kumimoji="0" lang="fr-CH" sz="1800" b="1" kern="1200" dirty="0" smtClean="0">
                          <a:solidFill>
                            <a:schemeClr val="bg1"/>
                          </a:solidFill>
                          <a:latin typeface="+mn-lt"/>
                          <a:ea typeface="+mn-ea"/>
                          <a:cs typeface="+mn-cs"/>
                        </a:rPr>
                        <a:t> (8 </a:t>
                      </a:r>
                      <a:r>
                        <a:rPr kumimoji="0" lang="fr-CH" sz="1800" b="1" kern="1200" dirty="0" err="1" smtClean="0">
                          <a:solidFill>
                            <a:schemeClr val="bg1"/>
                          </a:solidFill>
                          <a:latin typeface="+mn-lt"/>
                          <a:ea typeface="+mn-ea"/>
                          <a:cs typeface="+mn-cs"/>
                        </a:rPr>
                        <a:t>god</a:t>
                      </a:r>
                      <a:r>
                        <a:rPr kumimoji="0" lang="fr-CH" sz="1800" b="1" kern="1200" dirty="0" smtClean="0">
                          <a:solidFill>
                            <a:schemeClr val="bg1"/>
                          </a:solidFill>
                          <a:latin typeface="+mn-lt"/>
                          <a:ea typeface="+mn-ea"/>
                          <a:cs typeface="+mn-cs"/>
                        </a:rPr>
                        <a:t>.)</a:t>
                      </a:r>
                    </a:p>
                    <a:p>
                      <a:r>
                        <a:rPr kumimoji="0" lang="fr-CH" sz="1800" b="1" kern="1200" dirty="0" err="1" smtClean="0">
                          <a:solidFill>
                            <a:schemeClr val="bg1"/>
                          </a:solidFill>
                          <a:latin typeface="+mn-lt"/>
                          <a:ea typeface="+mn-ea"/>
                          <a:cs typeface="+mn-cs"/>
                        </a:rPr>
                        <a:t>Dobit</a:t>
                      </a:r>
                      <a:r>
                        <a:rPr kumimoji="0" lang="fr-CH" sz="1800" b="1" kern="1200" dirty="0" smtClean="0">
                          <a:solidFill>
                            <a:schemeClr val="bg1"/>
                          </a:solidFill>
                          <a:latin typeface="+mn-lt"/>
                          <a:ea typeface="+mn-ea"/>
                          <a:cs typeface="+mn-cs"/>
                        </a:rPr>
                        <a:t>: 83000 €</a:t>
                      </a:r>
                      <a:endParaRPr kumimoji="0" lang="sr-Latn-CS" sz="1800" b="1" kern="1200" dirty="0" smtClean="0">
                        <a:solidFill>
                          <a:schemeClr val="bg1"/>
                        </a:solidFill>
                        <a:latin typeface="+mn-lt"/>
                        <a:ea typeface="+mn-ea"/>
                        <a:cs typeface="+mn-cs"/>
                      </a:endParaRPr>
                    </a:p>
                    <a:p>
                      <a:endParaRPr kumimoji="0" lang="fr-CH" sz="1800" b="1" kern="1200" dirty="0" smtClean="0">
                        <a:solidFill>
                          <a:schemeClr val="bg1"/>
                        </a:solidFill>
                        <a:latin typeface="+mn-lt"/>
                        <a:ea typeface="+mn-ea"/>
                        <a:cs typeface="+mn-cs"/>
                      </a:endParaRPr>
                    </a:p>
                    <a:p>
                      <a:r>
                        <a:rPr kumimoji="0" lang="fr-CH" sz="1800" b="1" kern="1200" dirty="0" err="1" smtClean="0">
                          <a:solidFill>
                            <a:schemeClr val="bg1"/>
                          </a:solidFill>
                          <a:latin typeface="+mn-lt"/>
                          <a:ea typeface="+mn-ea"/>
                          <a:cs typeface="+mn-cs"/>
                        </a:rPr>
                        <a:t>Kamatna</a:t>
                      </a:r>
                      <a:r>
                        <a:rPr kumimoji="0" lang="fr-CH" sz="1800" b="1" kern="1200" dirty="0" smtClean="0">
                          <a:solidFill>
                            <a:schemeClr val="bg1"/>
                          </a:solidFill>
                          <a:latin typeface="+mn-lt"/>
                          <a:ea typeface="+mn-ea"/>
                          <a:cs typeface="+mn-cs"/>
                        </a:rPr>
                        <a:t> </a:t>
                      </a:r>
                      <a:r>
                        <a:rPr kumimoji="0" lang="fr-CH" sz="1800" b="1" kern="1200" dirty="0" err="1" smtClean="0">
                          <a:solidFill>
                            <a:schemeClr val="bg1"/>
                          </a:solidFill>
                          <a:latin typeface="+mn-lt"/>
                          <a:ea typeface="+mn-ea"/>
                          <a:cs typeface="+mn-cs"/>
                        </a:rPr>
                        <a:t>stopa</a:t>
                      </a:r>
                      <a:r>
                        <a:rPr kumimoji="0" lang="fr-CH" sz="1800" b="1" kern="1200" dirty="0" smtClean="0">
                          <a:solidFill>
                            <a:schemeClr val="bg1"/>
                          </a:solidFill>
                          <a:latin typeface="+mn-lt"/>
                          <a:ea typeface="+mn-ea"/>
                          <a:cs typeface="+mn-cs"/>
                        </a:rPr>
                        <a:t>:</a:t>
                      </a:r>
                      <a:endParaRPr kumimoji="0" lang="fr-CH" sz="2800" b="1" kern="1200" dirty="0" smtClean="0">
                        <a:solidFill>
                          <a:srgbClr val="FFFF00"/>
                        </a:solidFill>
                        <a:latin typeface="+mn-lt"/>
                        <a:ea typeface="+mn-ea"/>
                        <a:cs typeface="+mn-cs"/>
                      </a:endParaRPr>
                    </a:p>
                    <a:p>
                      <a:endParaRPr lang="fr-CH" sz="1800" dirty="0"/>
                    </a:p>
                  </a:txBody>
                  <a:tcPr marL="91451" marR="91451" marT="45726" marB="45726" anchor="ctr"/>
                </a:tc>
              </a:tr>
              <a:tr h="2284413">
                <a:tc>
                  <a:txBody>
                    <a:bodyPr/>
                    <a:lstStyle/>
                    <a:p>
                      <a:pPr eaLnBrk="1" hangingPunct="1"/>
                      <a:r>
                        <a:rPr lang="sr-Latn-CS" sz="1800" b="1" dirty="0" smtClean="0">
                          <a:solidFill>
                            <a:schemeClr val="tx2"/>
                          </a:solidFill>
                        </a:rPr>
                        <a:t>Visina štednog uloga:  3000 €</a:t>
                      </a:r>
                    </a:p>
                    <a:p>
                      <a:pPr eaLnBrk="1" hangingPunct="1"/>
                      <a:r>
                        <a:rPr lang="sr-Latn-CS" sz="1800" b="1" dirty="0" smtClean="0">
                          <a:solidFill>
                            <a:schemeClr val="tx2"/>
                          </a:solidFill>
                        </a:rPr>
                        <a:t>Period oročenja:  120 meseci (10 god.)</a:t>
                      </a:r>
                    </a:p>
                    <a:p>
                      <a:pPr eaLnBrk="1" hangingPunct="1"/>
                      <a:r>
                        <a:rPr lang="sr-Latn-CS" sz="1800" b="1" dirty="0" smtClean="0">
                          <a:solidFill>
                            <a:schemeClr val="tx2"/>
                          </a:solidFill>
                        </a:rPr>
                        <a:t>Kamata: 1500 €</a:t>
                      </a:r>
                    </a:p>
                    <a:p>
                      <a:pPr eaLnBrk="1" hangingPunct="1"/>
                      <a:r>
                        <a:rPr lang="sr-Latn-CS" sz="1800" b="1" dirty="0" smtClean="0">
                          <a:solidFill>
                            <a:schemeClr val="tx2"/>
                          </a:solidFill>
                        </a:rPr>
                        <a:t>Ukupno: 4500 €</a:t>
                      </a:r>
                    </a:p>
                    <a:p>
                      <a:pPr eaLnBrk="1" hangingPunct="1"/>
                      <a:r>
                        <a:rPr lang="sr-Latn-CS" sz="1800" b="1" dirty="0" smtClean="0">
                          <a:solidFill>
                            <a:schemeClr val="tx2"/>
                          </a:solidFill>
                        </a:rPr>
                        <a:t>Kamatna stopa: </a:t>
                      </a:r>
                      <a:r>
                        <a:rPr lang="sr-Latn-CS" sz="1800" b="1" dirty="0" smtClean="0">
                          <a:solidFill>
                            <a:srgbClr val="FFFF00"/>
                          </a:solidFill>
                        </a:rPr>
                        <a:t>5% /god</a:t>
                      </a:r>
                    </a:p>
                    <a:p>
                      <a:endParaRPr lang="fr-CH" sz="1800" dirty="0"/>
                    </a:p>
                  </a:txBody>
                  <a:tcPr marL="91451" marR="91451" marT="45726" marB="45726" anchor="b"/>
                </a:tc>
                <a:tc>
                  <a:txBody>
                    <a:bodyPr/>
                    <a:lstStyle/>
                    <a:p>
                      <a:pPr eaLnBrk="1" hangingPunct="1"/>
                      <a:r>
                        <a:rPr lang="sr-Latn-CS" sz="1800" b="1" dirty="0" smtClean="0">
                          <a:solidFill>
                            <a:schemeClr val="tx2"/>
                          </a:solidFill>
                        </a:rPr>
                        <a:t>Početno ulaganje u Paulovniju: 3000 €</a:t>
                      </a:r>
                    </a:p>
                    <a:p>
                      <a:pPr eaLnBrk="1" hangingPunct="1"/>
                      <a:r>
                        <a:rPr lang="sr-Latn-CS" sz="1800" b="1" dirty="0" smtClean="0">
                          <a:solidFill>
                            <a:schemeClr val="tx2"/>
                          </a:solidFill>
                        </a:rPr>
                        <a:t>Period eksploatacije: 120 meseci (10 god.)</a:t>
                      </a:r>
                    </a:p>
                    <a:p>
                      <a:pPr eaLnBrk="1" hangingPunct="1"/>
                      <a:r>
                        <a:rPr lang="sr-Latn-CS" sz="1800" b="1" dirty="0" smtClean="0">
                          <a:solidFill>
                            <a:schemeClr val="tx2"/>
                          </a:solidFill>
                        </a:rPr>
                        <a:t>Dobit: 100000 €</a:t>
                      </a:r>
                    </a:p>
                    <a:p>
                      <a:pPr eaLnBrk="1" hangingPunct="1"/>
                      <a:endParaRPr lang="sr-Latn-CS" sz="1800" b="1" dirty="0" smtClean="0">
                        <a:solidFill>
                          <a:schemeClr val="tx2"/>
                        </a:solidFill>
                      </a:endParaRPr>
                    </a:p>
                    <a:p>
                      <a:pPr eaLnBrk="1" hangingPunct="1"/>
                      <a:r>
                        <a:rPr lang="sr-Latn-CS" sz="1800" b="1" dirty="0" smtClean="0">
                          <a:solidFill>
                            <a:schemeClr val="tx2"/>
                          </a:solidFill>
                        </a:rPr>
                        <a:t>Kamatna stopa:</a:t>
                      </a:r>
                    </a:p>
                  </a:txBody>
                  <a:tcPr marL="91451" marR="91451" marT="45726" marB="45726" anchor="ctr"/>
                </a:tc>
              </a:tr>
            </a:tbl>
          </a:graphicData>
        </a:graphic>
      </p:graphicFrame>
      <p:sp>
        <p:nvSpPr>
          <p:cNvPr id="3" name="TextBox 2"/>
          <p:cNvSpPr txBox="1"/>
          <p:nvPr/>
        </p:nvSpPr>
        <p:spPr>
          <a:xfrm>
            <a:off x="6729413" y="3141663"/>
            <a:ext cx="2414587" cy="522287"/>
          </a:xfrm>
          <a:prstGeom prst="rect">
            <a:avLst/>
          </a:prstGeom>
          <a:noFill/>
        </p:spPr>
        <p:txBody>
          <a:bodyPr>
            <a:spAutoFit/>
          </a:bodyPr>
          <a:lstStyle/>
          <a:p>
            <a:pPr>
              <a:defRPr/>
            </a:pPr>
            <a:r>
              <a:rPr lang="fr-CH" b="1" dirty="0">
                <a:solidFill>
                  <a:prstClr val="white"/>
                </a:solidFill>
                <a:latin typeface="Gill Sans MT"/>
                <a:cs typeface="+mn-cs"/>
              </a:rPr>
              <a:t> </a:t>
            </a:r>
            <a:r>
              <a:rPr lang="fr-CH" sz="2800" b="1" dirty="0">
                <a:solidFill>
                  <a:srgbClr val="FFFF00"/>
                </a:solidFill>
                <a:latin typeface="Gill Sans MT"/>
                <a:cs typeface="+mn-cs"/>
              </a:rPr>
              <a:t>333%</a:t>
            </a:r>
            <a:r>
              <a:rPr lang="sr-Latn-CS" sz="2800" b="1" dirty="0">
                <a:solidFill>
                  <a:srgbClr val="FFFF00"/>
                </a:solidFill>
                <a:latin typeface="Gill Sans MT"/>
                <a:cs typeface="+mn-cs"/>
              </a:rPr>
              <a:t> /god</a:t>
            </a:r>
            <a:endParaRPr lang="fr-CH" dirty="0"/>
          </a:p>
        </p:txBody>
      </p:sp>
      <p:sp>
        <p:nvSpPr>
          <p:cNvPr id="5" name="Rectangle 4"/>
          <p:cNvSpPr>
            <a:spLocks noChangeArrowheads="1"/>
          </p:cNvSpPr>
          <p:nvPr/>
        </p:nvSpPr>
        <p:spPr bwMode="auto">
          <a:xfrm>
            <a:off x="6804025" y="5661025"/>
            <a:ext cx="2062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a:solidFill>
                  <a:schemeClr val="bg1"/>
                </a:solidFill>
              </a:rPr>
              <a:t> </a:t>
            </a:r>
            <a:r>
              <a:rPr lang="fr-CH" sz="2800" b="1">
                <a:solidFill>
                  <a:srgbClr val="FFFF00"/>
                </a:solidFill>
              </a:rPr>
              <a:t>3</a:t>
            </a:r>
            <a:r>
              <a:rPr lang="sr-Latn-CS" sz="2800" b="1">
                <a:solidFill>
                  <a:srgbClr val="FFFF00"/>
                </a:solidFill>
              </a:rPr>
              <a:t>25</a:t>
            </a:r>
            <a:r>
              <a:rPr lang="fr-CH" sz="2800" b="1">
                <a:solidFill>
                  <a:srgbClr val="FFFF00"/>
                </a:solidFill>
              </a:rPr>
              <a:t>%</a:t>
            </a:r>
            <a:r>
              <a:rPr lang="sr-Latn-CS" sz="2800" b="1">
                <a:solidFill>
                  <a:srgbClr val="FFFF00"/>
                </a:solidFill>
              </a:rPr>
              <a:t> /god</a:t>
            </a:r>
            <a:endParaRPr lang="fr-CH" sz="2800"/>
          </a:p>
        </p:txBody>
      </p:sp>
      <p:sp>
        <p:nvSpPr>
          <p:cNvPr id="4" name="Slide Number Placeholder 3"/>
          <p:cNvSpPr>
            <a:spLocks noGrp="1"/>
          </p:cNvSpPr>
          <p:nvPr>
            <p:ph type="sldNum" sz="quarter" idx="12"/>
          </p:nvPr>
        </p:nvSpPr>
        <p:spPr/>
        <p:txBody>
          <a:bodyPr/>
          <a:lstStyle/>
          <a:p>
            <a:pPr>
              <a:defRPr/>
            </a:pPr>
            <a:fld id="{DD678A9E-2465-46CE-A8EA-8921CE63B8F6}" type="slidenum">
              <a:rPr lang="sr-Latn-CS" smtClean="0"/>
              <a:pPr>
                <a:defRPr/>
              </a:pPr>
              <a:t>29</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203575" y="620713"/>
            <a:ext cx="4392613" cy="1008062"/>
          </a:xfrm>
        </p:spPr>
        <p:txBody>
          <a:bodyPr vert="horz" wrap="square" lIns="91440" tIns="45720" rIns="91440" bIns="45720" numCol="1" anchorCtr="0" compatLnSpc="1">
            <a:prstTxWarp prst="textNoShape">
              <a:avLst/>
            </a:prstTxWarp>
          </a:bodyPr>
          <a:lstStyle/>
          <a:p>
            <a:pPr eaLnBrk="1" hangingPunct="1"/>
            <a:r>
              <a:rPr lang="en-US" sz="2800" b="1" smtClean="0">
                <a:solidFill>
                  <a:schemeClr val="tx2"/>
                </a:solidFill>
                <a:effectLst/>
                <a:latin typeface="Arial" pitchFamily="34" charset="0"/>
                <a:cs typeface="Arial" pitchFamily="34" charset="0"/>
              </a:rPr>
              <a:t>Poreklom iz Kine</a:t>
            </a:r>
            <a:endParaRPr lang="sr-Latn-CS" sz="2800" b="1" smtClean="0">
              <a:solidFill>
                <a:schemeClr val="tx2"/>
              </a:solidFill>
              <a:effectLst/>
              <a:latin typeface="Arial" pitchFamily="34" charset="0"/>
              <a:cs typeface="Arial" pitchFamily="34" charset="0"/>
            </a:endParaRPr>
          </a:p>
        </p:txBody>
      </p:sp>
      <p:pic>
        <p:nvPicPr>
          <p:cNvPr id="10243" name="Content Placeholder 4" descr="196px-People's_Republic_of_China_(orthographic_projection).svg.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88913"/>
            <a:ext cx="1873250" cy="1871662"/>
          </a:xfrm>
        </p:spPr>
      </p:pic>
      <p:sp>
        <p:nvSpPr>
          <p:cNvPr id="4" name="Title 1"/>
          <p:cNvSpPr txBox="1">
            <a:spLocks/>
          </p:cNvSpPr>
          <p:nvPr/>
        </p:nvSpPr>
        <p:spPr bwMode="auto">
          <a:xfrm>
            <a:off x="1331913" y="1943100"/>
            <a:ext cx="7077075" cy="4149725"/>
          </a:xfrm>
          <a:prstGeom prst="rect">
            <a:avLst/>
          </a:prstGeom>
          <a:noFill/>
          <a:ln w="9525">
            <a:noFill/>
            <a:miter lim="800000"/>
            <a:headEnd/>
            <a:tailEnd/>
          </a:ln>
        </p:spPr>
        <p:txBody>
          <a:bodyPr anchor="ctr"/>
          <a:lstStyle/>
          <a:p>
            <a:pPr algn="ctr" eaLnBrk="0" hangingPunct="0">
              <a:defRPr/>
            </a:pPr>
            <a:r>
              <a:rPr lang="sr-Latn-CS" sz="2000" b="1" dirty="0">
                <a:solidFill>
                  <a:schemeClr val="tx2"/>
                </a:solidFill>
                <a:ea typeface="+mj-ea"/>
              </a:rPr>
              <a:t>Paulo</a:t>
            </a:r>
            <a:r>
              <a:rPr lang="fr-CH" sz="2000" b="1" dirty="0">
                <a:solidFill>
                  <a:schemeClr val="tx2"/>
                </a:solidFill>
                <a:ea typeface="+mj-ea"/>
              </a:rPr>
              <a:t>v</a:t>
            </a:r>
            <a:r>
              <a:rPr lang="sr-Latn-CS" sz="2000" b="1" dirty="0">
                <a:solidFill>
                  <a:schemeClr val="tx2"/>
                </a:solidFill>
                <a:ea typeface="+mj-ea"/>
              </a:rPr>
              <a:t>ni</a:t>
            </a:r>
            <a:r>
              <a:rPr lang="fr-CH" sz="2000" b="1" dirty="0">
                <a:solidFill>
                  <a:schemeClr val="tx2"/>
                </a:solidFill>
                <a:ea typeface="+mj-ea"/>
              </a:rPr>
              <a:t>j</a:t>
            </a:r>
            <a:r>
              <a:rPr lang="sr-Latn-CS" sz="2000" b="1" dirty="0">
                <a:solidFill>
                  <a:schemeClr val="tx2"/>
                </a:solidFill>
                <a:ea typeface="+mj-ea"/>
              </a:rPr>
              <a:t>a vodi poreklo iz jugoistočne Kine gde se gaji više od </a:t>
            </a:r>
            <a:r>
              <a:rPr lang="sr-Latn-CS" sz="2000" b="1" dirty="0">
                <a:solidFill>
                  <a:schemeClr val="tx2">
                    <a:lumMod val="60000"/>
                    <a:lumOff val="40000"/>
                  </a:schemeClr>
                </a:solidFill>
                <a:ea typeface="+mj-ea"/>
              </a:rPr>
              <a:t>2000 </a:t>
            </a:r>
            <a:r>
              <a:rPr lang="sr-Latn-CS" sz="2000" b="1" dirty="0">
                <a:solidFill>
                  <a:schemeClr val="tx2"/>
                </a:solidFill>
                <a:ea typeface="+mj-ea"/>
              </a:rPr>
              <a:t>godina.</a:t>
            </a:r>
          </a:p>
          <a:p>
            <a:pPr algn="ctr" eaLnBrk="0" hangingPunct="0">
              <a:defRPr/>
            </a:pPr>
            <a:endParaRPr lang="sr-Latn-CS" sz="2000" b="1" dirty="0">
              <a:solidFill>
                <a:schemeClr val="tx2"/>
              </a:solidFill>
              <a:ea typeface="+mj-ea"/>
            </a:endParaRPr>
          </a:p>
          <a:p>
            <a:pPr algn="ctr" eaLnBrk="0" hangingPunct="0">
              <a:defRPr/>
            </a:pPr>
            <a:r>
              <a:rPr lang="sr-Latn-CS" sz="2000" b="1" dirty="0">
                <a:solidFill>
                  <a:schemeClr val="tx2"/>
                </a:solidFill>
                <a:ea typeface="+mj-ea"/>
              </a:rPr>
              <a:t>Postoji </a:t>
            </a:r>
            <a:r>
              <a:rPr lang="sr-Latn-CS" sz="2000" b="1" dirty="0">
                <a:solidFill>
                  <a:schemeClr val="tx2">
                    <a:lumMod val="60000"/>
                    <a:lumOff val="40000"/>
                  </a:schemeClr>
                </a:solidFill>
                <a:ea typeface="+mj-ea"/>
              </a:rPr>
              <a:t>11 </a:t>
            </a:r>
            <a:r>
              <a:rPr lang="sr-Latn-CS" sz="2000" b="1" dirty="0">
                <a:solidFill>
                  <a:schemeClr val="tx2"/>
                </a:solidFill>
                <a:ea typeface="+mj-ea"/>
              </a:rPr>
              <a:t>vrsta ove biljke.</a:t>
            </a:r>
          </a:p>
          <a:p>
            <a:pPr algn="ctr" eaLnBrk="0" hangingPunct="0">
              <a:defRPr/>
            </a:pPr>
            <a:r>
              <a:rPr lang="sr-Latn-CS" sz="2000" b="1" dirty="0">
                <a:solidFill>
                  <a:schemeClr val="tx2"/>
                </a:solidFill>
                <a:ea typeface="+mj-ea"/>
              </a:rPr>
              <a:t>Za naše podneblje je prilagodjena </a:t>
            </a:r>
            <a:r>
              <a:rPr lang="sr-Latn-CS" sz="2000" b="1" dirty="0">
                <a:solidFill>
                  <a:schemeClr val="tx2">
                    <a:lumMod val="60000"/>
                    <a:lumOff val="40000"/>
                  </a:schemeClr>
                </a:solidFill>
                <a:ea typeface="+mj-ea"/>
              </a:rPr>
              <a:t>Paulownia elongata</a:t>
            </a:r>
          </a:p>
          <a:p>
            <a:pPr algn="ctr" eaLnBrk="0" hangingPunct="0">
              <a:defRPr/>
            </a:pPr>
            <a:r>
              <a:rPr lang="sr-Latn-CS" sz="2000" b="1" dirty="0">
                <a:solidFill>
                  <a:schemeClr val="tx2"/>
                </a:solidFill>
                <a:ea typeface="+mj-ea"/>
              </a:rPr>
              <a:t>zbog njene izdržljivosti na ekstremne temperature </a:t>
            </a:r>
            <a:r>
              <a:rPr lang="sr-Latn-CS" sz="2000" b="1" dirty="0">
                <a:solidFill>
                  <a:schemeClr val="tx2">
                    <a:lumMod val="60000"/>
                    <a:lumOff val="40000"/>
                  </a:schemeClr>
                </a:solidFill>
                <a:ea typeface="+mj-ea"/>
              </a:rPr>
              <a:t>od  </a:t>
            </a:r>
          </a:p>
          <a:p>
            <a:pPr algn="ctr" eaLnBrk="0" hangingPunct="0">
              <a:defRPr/>
            </a:pPr>
            <a:r>
              <a:rPr lang="sr-Latn-CS" sz="2000" b="1" dirty="0">
                <a:solidFill>
                  <a:schemeClr val="tx2">
                    <a:lumMod val="60000"/>
                    <a:lumOff val="40000"/>
                  </a:schemeClr>
                </a:solidFill>
                <a:ea typeface="+mj-ea"/>
              </a:rPr>
              <a:t>-29</a:t>
            </a:r>
            <a:r>
              <a:rPr lang="fr-CH" sz="2000" b="1" dirty="0">
                <a:solidFill>
                  <a:schemeClr val="tx2">
                    <a:lumMod val="60000"/>
                    <a:lumOff val="40000"/>
                  </a:schemeClr>
                </a:solidFill>
                <a:ea typeface="+mj-ea"/>
              </a:rPr>
              <a:t>°C do +45°C</a:t>
            </a:r>
            <a:endParaRPr lang="sr-Latn-CS" sz="2000" b="1" dirty="0">
              <a:solidFill>
                <a:schemeClr val="tx2"/>
              </a:solidFill>
              <a:ea typeface="+mj-ea"/>
            </a:endParaRPr>
          </a:p>
          <a:p>
            <a:pPr algn="ctr" eaLnBrk="0" hangingPunct="0">
              <a:defRPr/>
            </a:pPr>
            <a:r>
              <a:rPr lang="sr-Latn-CS" sz="2000" b="1" dirty="0">
                <a:solidFill>
                  <a:schemeClr val="tx2"/>
                </a:solidFill>
                <a:ea typeface="+mj-ea"/>
              </a:rPr>
              <a:t>i njenog karakterističnog </a:t>
            </a:r>
            <a:r>
              <a:rPr lang="sr-Latn-CS" sz="2000" b="1" dirty="0">
                <a:solidFill>
                  <a:schemeClr val="tx2">
                    <a:lumMod val="60000"/>
                    <a:lumOff val="40000"/>
                  </a:schemeClr>
                </a:solidFill>
                <a:ea typeface="+mj-ea"/>
              </a:rPr>
              <a:t>pravog rasta</a:t>
            </a:r>
            <a:r>
              <a:rPr lang="sr-Latn-CS" sz="2000" b="1" dirty="0">
                <a:solidFill>
                  <a:schemeClr val="tx2"/>
                </a:solidFill>
                <a:ea typeface="+mj-ea"/>
              </a:rPr>
              <a:t>.</a:t>
            </a:r>
            <a:endParaRPr lang="sr-Latn-CS" sz="2000" b="1" dirty="0">
              <a:solidFill>
                <a:schemeClr val="tx2">
                  <a:lumMod val="60000"/>
                  <a:lumOff val="40000"/>
                </a:schemeClr>
              </a:solidFill>
              <a:ea typeface="+mj-ea"/>
            </a:endParaRPr>
          </a:p>
        </p:txBody>
      </p:sp>
      <p:sp>
        <p:nvSpPr>
          <p:cNvPr id="5" name="Slide Number Placeholder 4"/>
          <p:cNvSpPr>
            <a:spLocks noGrp="1"/>
          </p:cNvSpPr>
          <p:nvPr>
            <p:ph type="sldNum" sz="quarter" idx="12"/>
          </p:nvPr>
        </p:nvSpPr>
        <p:spPr/>
        <p:txBody>
          <a:bodyPr/>
          <a:lstStyle/>
          <a:p>
            <a:pPr>
              <a:defRPr/>
            </a:pPr>
            <a:fld id="{636D3D4B-CB89-4FD6-B024-98096A0DF8CB}" type="slidenum">
              <a:rPr lang="sr-Latn-CS" smtClean="0"/>
              <a:pPr>
                <a:defRPr/>
              </a:pPr>
              <a:t>3</a:t>
            </a:fld>
            <a:endParaRPr lang="sr-Latn-C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439863" y="1125538"/>
            <a:ext cx="9036050" cy="3382962"/>
          </a:xfrm>
        </p:spPr>
        <p:txBody>
          <a:bodyPr vert="horz" wrap="square" lIns="91440" tIns="45720" rIns="91440" bIns="45720" numCol="1" anchorCtr="0" compatLnSpc="1">
            <a:prstTxWarp prst="textNoShape">
              <a:avLst/>
            </a:prstTxWarp>
          </a:bodyPr>
          <a:lstStyle/>
          <a:p>
            <a:r>
              <a:rPr lang="fr-CH" sz="2000" b="1" smtClean="0">
                <a:effectLst/>
                <a:latin typeface="Arial" pitchFamily="34" charset="0"/>
                <a:cs typeface="Arial" pitchFamily="34" charset="0"/>
              </a:rPr>
              <a:t>zato </a:t>
            </a:r>
            <a:r>
              <a:rPr lang="sr-Latn-CS" sz="2000" b="1" smtClean="0">
                <a:effectLst/>
                <a:latin typeface="Arial" pitchFamily="34" charset="0"/>
                <a:cs typeface="Arial" pitchFamily="34" charset="0"/>
              </a:rPr>
              <a:t>što svi mi imamo neku zemlju koja nam stoji</a:t>
            </a:r>
            <a:br>
              <a:rPr lang="sr-Latn-CS" sz="2000" b="1" smtClean="0">
                <a:effectLst/>
                <a:latin typeface="Arial" pitchFamily="34" charset="0"/>
                <a:cs typeface="Arial" pitchFamily="34" charset="0"/>
              </a:rPr>
            </a:br>
            <a:r>
              <a:rPr lang="sr-Latn-CS" sz="2000" b="1" smtClean="0">
                <a:effectLst/>
                <a:latin typeface="Arial" pitchFamily="34" charset="0"/>
                <a:cs typeface="Arial" pitchFamily="34" charset="0"/>
              </a:rPr>
              <a:t>zato što je ulaganje sasvim prihvatljivo u odnosu na dobit</a:t>
            </a:r>
            <a:br>
              <a:rPr lang="sr-Latn-CS" sz="2000" b="1" smtClean="0">
                <a:effectLst/>
                <a:latin typeface="Arial" pitchFamily="34" charset="0"/>
                <a:cs typeface="Arial" pitchFamily="34" charset="0"/>
              </a:rPr>
            </a:br>
            <a:r>
              <a:rPr lang="sr-Latn-CS" sz="2000" b="1" smtClean="0">
                <a:effectLst/>
                <a:latin typeface="Arial" pitchFamily="34" charset="0"/>
                <a:cs typeface="Arial" pitchFamily="34" charset="0"/>
              </a:rPr>
              <a:t>zato što ne zahteva puno truda, nege ni vremena</a:t>
            </a:r>
            <a:br>
              <a:rPr lang="sr-Latn-CS" sz="2000" b="1" smtClean="0">
                <a:effectLst/>
                <a:latin typeface="Arial" pitchFamily="34" charset="0"/>
                <a:cs typeface="Arial" pitchFamily="34" charset="0"/>
              </a:rPr>
            </a:br>
            <a:r>
              <a:rPr lang="sr-Latn-CS" sz="2000" b="1" smtClean="0">
                <a:effectLst/>
                <a:latin typeface="Arial" pitchFamily="34" charset="0"/>
                <a:cs typeface="Arial" pitchFamily="34" charset="0"/>
              </a:rPr>
              <a:t>zato što ne zahteva mehanizaciju</a:t>
            </a:r>
            <a:br>
              <a:rPr lang="sr-Latn-CS" sz="2000" b="1" smtClean="0">
                <a:effectLst/>
                <a:latin typeface="Arial" pitchFamily="34" charset="0"/>
                <a:cs typeface="Arial" pitchFamily="34" charset="0"/>
              </a:rPr>
            </a:br>
            <a:r>
              <a:rPr lang="sr-Latn-CS" sz="2000" b="1" smtClean="0">
                <a:effectLst/>
                <a:latin typeface="Arial" pitchFamily="34" charset="0"/>
                <a:cs typeface="Arial" pitchFamily="34" charset="0"/>
              </a:rPr>
              <a:t>zato što ćemo dočekati plodove našeg rada</a:t>
            </a:r>
            <a:br>
              <a:rPr lang="sr-Latn-CS" sz="2000" b="1" smtClean="0">
                <a:effectLst/>
                <a:latin typeface="Arial" pitchFamily="34" charset="0"/>
                <a:cs typeface="Arial" pitchFamily="34" charset="0"/>
              </a:rPr>
            </a:br>
            <a:r>
              <a:rPr lang="sr-Latn-CS" sz="2000" b="1" smtClean="0">
                <a:effectLst/>
                <a:latin typeface="Arial" pitchFamily="34" charset="0"/>
                <a:cs typeface="Arial" pitchFamily="34" charset="0"/>
              </a:rPr>
              <a:t>zato što je prvo mesto, najbolje mesto</a:t>
            </a:r>
            <a:br>
              <a:rPr lang="sr-Latn-CS" sz="2000" b="1" smtClean="0">
                <a:effectLst/>
                <a:latin typeface="Arial" pitchFamily="34" charset="0"/>
                <a:cs typeface="Arial" pitchFamily="34" charset="0"/>
              </a:rPr>
            </a:br>
            <a:r>
              <a:rPr lang="sr-Latn-CS" sz="2000" b="1" smtClean="0">
                <a:effectLst/>
                <a:latin typeface="Arial" pitchFamily="34" charset="0"/>
                <a:cs typeface="Arial" pitchFamily="34" charset="0"/>
              </a:rPr>
              <a:t>zato što Kinezi nisu ludi</a:t>
            </a:r>
            <a:br>
              <a:rPr lang="sr-Latn-CS" sz="2000" b="1" smtClean="0">
                <a:effectLst/>
                <a:latin typeface="Arial" pitchFamily="34" charset="0"/>
                <a:cs typeface="Arial" pitchFamily="34" charset="0"/>
              </a:rPr>
            </a:br>
            <a:r>
              <a:rPr lang="sr-Latn-CS" sz="2000" b="1" smtClean="0">
                <a:effectLst/>
                <a:latin typeface="Arial" pitchFamily="34" charset="0"/>
                <a:cs typeface="Arial" pitchFamily="34" charset="0"/>
              </a:rPr>
              <a:t>i ...</a:t>
            </a:r>
            <a:endParaRPr lang="fr-CH" sz="2000" smtClean="0">
              <a:effectLst/>
              <a:latin typeface="Arial" pitchFamily="34" charset="0"/>
              <a:cs typeface="Arial" pitchFamily="34" charset="0"/>
            </a:endParaRPr>
          </a:p>
        </p:txBody>
      </p:sp>
      <p:sp>
        <p:nvSpPr>
          <p:cNvPr id="6" name="TextBox 5"/>
          <p:cNvSpPr txBox="1"/>
          <p:nvPr/>
        </p:nvSpPr>
        <p:spPr>
          <a:xfrm>
            <a:off x="0" y="476250"/>
            <a:ext cx="9144000" cy="831850"/>
          </a:xfrm>
          <a:prstGeom prst="rect">
            <a:avLst/>
          </a:prstGeom>
          <a:noFill/>
        </p:spPr>
        <p:txBody>
          <a:bodyPr>
            <a:spAutoFit/>
          </a:bodyPr>
          <a:lstStyle/>
          <a:p>
            <a:pPr algn="ctr">
              <a:defRPr/>
            </a:pPr>
            <a:r>
              <a:rPr lang="sr-Latn-CS" sz="2400" b="1" dirty="0">
                <a:solidFill>
                  <a:srgbClr val="572314"/>
                </a:solidFill>
                <a:ea typeface="+mj-ea"/>
              </a:rPr>
              <a:t>Z</a:t>
            </a:r>
            <a:r>
              <a:rPr lang="fr-CH" sz="2400" b="1" dirty="0">
                <a:solidFill>
                  <a:srgbClr val="572314"/>
                </a:solidFill>
                <a:ea typeface="+mj-ea"/>
              </a:rPr>
              <a:t>a</a:t>
            </a:r>
            <a:r>
              <a:rPr lang="sr-Latn-CS" sz="2400" b="1" dirty="0">
                <a:solidFill>
                  <a:srgbClr val="572314"/>
                </a:solidFill>
                <a:ea typeface="+mj-ea"/>
              </a:rPr>
              <a:t>š</a:t>
            </a:r>
            <a:r>
              <a:rPr lang="fr-CH" sz="2400" b="1" dirty="0">
                <a:solidFill>
                  <a:srgbClr val="572314"/>
                </a:solidFill>
                <a:ea typeface="+mj-ea"/>
              </a:rPr>
              <a:t>to </a:t>
            </a:r>
            <a:r>
              <a:rPr lang="fr-CH" sz="2400" b="1" dirty="0" err="1">
                <a:solidFill>
                  <a:srgbClr val="572314"/>
                </a:solidFill>
                <a:ea typeface="+mj-ea"/>
              </a:rPr>
              <a:t>saditi</a:t>
            </a:r>
            <a:r>
              <a:rPr lang="fr-CH" sz="2400" b="1" dirty="0">
                <a:solidFill>
                  <a:srgbClr val="572314"/>
                </a:solidFill>
                <a:ea typeface="+mj-ea"/>
              </a:rPr>
              <a:t> </a:t>
            </a:r>
            <a:r>
              <a:rPr lang="fr-CH" sz="2400" b="1" dirty="0" err="1">
                <a:solidFill>
                  <a:srgbClr val="572314"/>
                </a:solidFill>
                <a:ea typeface="+mj-ea"/>
              </a:rPr>
              <a:t>Paulovniju</a:t>
            </a:r>
            <a:r>
              <a:rPr lang="fr-CH" sz="2400" b="1" dirty="0">
                <a:solidFill>
                  <a:srgbClr val="572314"/>
                </a:solidFill>
                <a:ea typeface="+mj-ea"/>
              </a:rPr>
              <a:t> </a:t>
            </a:r>
            <a:r>
              <a:rPr lang="fr-CH" sz="2400" b="1" dirty="0" err="1">
                <a:solidFill>
                  <a:srgbClr val="572314"/>
                </a:solidFill>
                <a:ea typeface="+mj-ea"/>
              </a:rPr>
              <a:t>ba</a:t>
            </a:r>
            <a:r>
              <a:rPr lang="sr-Latn-CS" sz="2400" b="1" dirty="0">
                <a:solidFill>
                  <a:srgbClr val="572314"/>
                </a:solidFill>
                <a:ea typeface="+mj-ea"/>
              </a:rPr>
              <a:t>š</a:t>
            </a:r>
            <a:r>
              <a:rPr lang="fr-CH" sz="2400" b="1" dirty="0">
                <a:solidFill>
                  <a:srgbClr val="572314"/>
                </a:solidFill>
                <a:ea typeface="+mj-ea"/>
              </a:rPr>
              <a:t> </a:t>
            </a:r>
            <a:r>
              <a:rPr lang="fr-CH" sz="2400" b="1" dirty="0" err="1">
                <a:solidFill>
                  <a:srgbClr val="572314"/>
                </a:solidFill>
                <a:ea typeface="+mj-ea"/>
              </a:rPr>
              <a:t>ovde</a:t>
            </a:r>
            <a:r>
              <a:rPr lang="fr-CH" sz="2400" b="1" dirty="0">
                <a:solidFill>
                  <a:srgbClr val="572314"/>
                </a:solidFill>
                <a:ea typeface="+mj-ea"/>
              </a:rPr>
              <a:t>,</a:t>
            </a:r>
            <a:endParaRPr lang="sr-Latn-CS" sz="2400" b="1" dirty="0">
              <a:solidFill>
                <a:srgbClr val="572314"/>
              </a:solidFill>
              <a:ea typeface="+mj-ea"/>
            </a:endParaRPr>
          </a:p>
          <a:p>
            <a:pPr algn="ctr">
              <a:defRPr/>
            </a:pPr>
            <a:r>
              <a:rPr lang="sr-Latn-CS" sz="2400" b="1" dirty="0">
                <a:solidFill>
                  <a:srgbClr val="572314"/>
                </a:solidFill>
                <a:ea typeface="+mj-ea"/>
              </a:rPr>
              <a:t>baš</a:t>
            </a:r>
            <a:r>
              <a:rPr lang="fr-CH" sz="2400" b="1" dirty="0">
                <a:solidFill>
                  <a:srgbClr val="572314"/>
                </a:solidFill>
                <a:ea typeface="+mj-ea"/>
              </a:rPr>
              <a:t> </a:t>
            </a:r>
            <a:r>
              <a:rPr lang="fr-CH" sz="2400" b="1" dirty="0" err="1">
                <a:solidFill>
                  <a:srgbClr val="572314"/>
                </a:solidFill>
                <a:ea typeface="+mj-ea"/>
              </a:rPr>
              <a:t>kod</a:t>
            </a:r>
            <a:r>
              <a:rPr lang="fr-CH" sz="2400" b="1" dirty="0">
                <a:solidFill>
                  <a:srgbClr val="572314"/>
                </a:solidFill>
                <a:ea typeface="+mj-ea"/>
              </a:rPr>
              <a:t> </a:t>
            </a:r>
            <a:r>
              <a:rPr lang="fr-CH" sz="2400" b="1" dirty="0" err="1">
                <a:solidFill>
                  <a:srgbClr val="572314"/>
                </a:solidFill>
                <a:ea typeface="+mj-ea"/>
              </a:rPr>
              <a:t>nas</a:t>
            </a:r>
            <a:r>
              <a:rPr lang="sr-Latn-CS" sz="2400" b="1" dirty="0">
                <a:solidFill>
                  <a:srgbClr val="572314"/>
                </a:solidFill>
                <a:ea typeface="+mj-ea"/>
              </a:rPr>
              <a:t> i baš sada</a:t>
            </a:r>
            <a:r>
              <a:rPr lang="fr-CH" sz="2400" b="1" dirty="0">
                <a:solidFill>
                  <a:srgbClr val="572314"/>
                </a:solidFill>
                <a:ea typeface="+mj-ea"/>
              </a:rPr>
              <a:t>?</a:t>
            </a:r>
            <a:endParaRPr lang="fr-CH" sz="2400" dirty="0"/>
          </a:p>
        </p:txBody>
      </p:sp>
      <p:pic>
        <p:nvPicPr>
          <p:cNvPr id="36873" name="Picture 9" descr="D:\ARHIVA_SynchroAcerFEV2013\Botanics\paulownia\Prezentacija\BrutoDocs\Photo\paulownia-3hp-980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647365"/>
            <a:ext cx="9334500" cy="36195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D8BD3CDE-BFED-4DED-97F7-C0132B2AC0AA}" type="slidenum">
              <a:rPr lang="sr-Latn-CS" smtClean="0"/>
              <a:pPr>
                <a:defRPr/>
              </a:pPr>
              <a:t>30</a:t>
            </a:fld>
            <a:endParaRPr lang="sr-Latn-C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989138"/>
            <a:ext cx="8208962" cy="935037"/>
          </a:xfrm>
        </p:spPr>
        <p:txBody>
          <a:bodyPr>
            <a:normAutofit fontScale="90000"/>
          </a:bodyPr>
          <a:lstStyle/>
          <a:p>
            <a:pPr>
              <a:defRPr/>
            </a:pPr>
            <a:r>
              <a:rPr lang="sr-Latn-CS" sz="2400" b="1" dirty="0" smtClean="0">
                <a:effectLst/>
                <a:latin typeface="Arial" pitchFamily="34" charset="0"/>
                <a:cs typeface="Arial" pitchFamily="34" charset="0"/>
              </a:rPr>
              <a:t/>
            </a:r>
            <a:br>
              <a:rPr lang="sr-Latn-CS" sz="2400" b="1" dirty="0" smtClean="0">
                <a:effectLst/>
                <a:latin typeface="Arial" pitchFamily="34" charset="0"/>
                <a:cs typeface="Arial" pitchFamily="34" charset="0"/>
              </a:rPr>
            </a:br>
            <a:r>
              <a:rPr lang="sr-Latn-CS" sz="2400" b="1" dirty="0" smtClean="0">
                <a:effectLst/>
                <a:latin typeface="Arial" pitchFamily="34" charset="0"/>
                <a:cs typeface="Arial" pitchFamily="34" charset="0"/>
              </a:rPr>
              <a:t>...</a:t>
            </a:r>
            <a:r>
              <a:rPr lang="sr-Latn-CS" sz="2400" b="1" dirty="0">
                <a:effectLst/>
                <a:latin typeface="Arial" pitchFamily="34" charset="0"/>
                <a:cs typeface="Arial" pitchFamily="34" charset="0"/>
              </a:rPr>
              <a:t> </a:t>
            </a:r>
            <a:r>
              <a:rPr lang="sr-Latn-CS" sz="2400" b="1" dirty="0" smtClean="0">
                <a:effectLst/>
                <a:latin typeface="Arial" pitchFamily="34" charset="0"/>
                <a:cs typeface="Arial" pitchFamily="34" charset="0"/>
              </a:rPr>
              <a:t>zato što će nas po dobrome upamtiti buduće generacije</a:t>
            </a:r>
            <a:endParaRPr lang="fr-CH" sz="2400" b="1" dirty="0">
              <a:effectLst/>
              <a:latin typeface="Arial" pitchFamily="34" charset="0"/>
              <a:cs typeface="Arial" pitchFamily="34" charset="0"/>
            </a:endParaRPr>
          </a:p>
        </p:txBody>
      </p:sp>
      <p:pic>
        <p:nvPicPr>
          <p:cNvPr id="36872" name="Picture 8" descr="D:\ARHIVA_SynchroAcerFEV2013\Botanics\paulownia\Prezentacija\BrutoDocs\Photo\Banner_12_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291891"/>
            <a:ext cx="9217024" cy="2593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BCE88126-3B08-4A80-A12C-7A5827FEDEED}" type="slidenum">
              <a:rPr lang="sr-Latn-CS" smtClean="0"/>
              <a:pPr>
                <a:defRPr/>
              </a:pPr>
              <a:t>31</a:t>
            </a:fld>
            <a:endParaRPr lang="sr-Latn-C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2833688" y="476250"/>
            <a:ext cx="3438525" cy="585788"/>
          </a:xfrm>
        </p:spPr>
        <p:txBody>
          <a:bodyPr vert="horz" wrap="square" lIns="91440" tIns="45720" rIns="91440" bIns="45720" numCol="1" anchorCtr="0" compatLnSpc="1">
            <a:prstTxWarp prst="textNoShape">
              <a:avLst/>
            </a:prstTxWarp>
          </a:bodyPr>
          <a:lstStyle/>
          <a:p>
            <a:pPr algn="ctr"/>
            <a:r>
              <a:rPr lang="sr-Latn-CS" sz="2800" b="1" smtClean="0">
                <a:effectLst/>
                <a:latin typeface="Arial" pitchFamily="34" charset="0"/>
                <a:cs typeface="Arial" pitchFamily="34" charset="0"/>
              </a:rPr>
              <a:t>Paulowni</a:t>
            </a:r>
            <a:r>
              <a:rPr lang="fr-CH" sz="2800" b="1" smtClean="0">
                <a:effectLst/>
                <a:latin typeface="Arial" pitchFamily="34" charset="0"/>
                <a:cs typeface="Arial" pitchFamily="34" charset="0"/>
              </a:rPr>
              <a:t>a</a:t>
            </a:r>
          </a:p>
        </p:txBody>
      </p:sp>
      <p:sp>
        <p:nvSpPr>
          <p:cNvPr id="3" name="Subtitle 2"/>
          <p:cNvSpPr>
            <a:spLocks noGrp="1"/>
          </p:cNvSpPr>
          <p:nvPr>
            <p:ph idx="4294967295"/>
          </p:nvPr>
        </p:nvSpPr>
        <p:spPr>
          <a:xfrm>
            <a:off x="971600" y="4653136"/>
            <a:ext cx="3979093" cy="2231528"/>
          </a:xfrm>
        </p:spPr>
        <p:txBody>
          <a:bodyPr/>
          <a:lstStyle/>
          <a:p>
            <a:pPr marL="82550" indent="0">
              <a:buFont typeface="Wingdings 2" pitchFamily="18" charset="2"/>
              <a:buNone/>
              <a:defRPr/>
            </a:pPr>
            <a:r>
              <a:rPr lang="sr-Latn-CS" sz="2000" b="1" i="1" dirty="0" smtClean="0">
                <a:solidFill>
                  <a:schemeClr val="tx2"/>
                </a:solidFill>
                <a:latin typeface="Arial" pitchFamily="34" charset="0"/>
                <a:cs typeface="Arial" pitchFamily="34" charset="0"/>
              </a:rPr>
              <a:t>Informacije i rezervacije za sadnju proleće 2014.</a:t>
            </a:r>
            <a:endParaRPr lang="sr-Latn-CS" sz="2000" b="1" i="1" dirty="0">
              <a:solidFill>
                <a:schemeClr val="tx2"/>
              </a:solidFill>
              <a:latin typeface="Arial" pitchFamily="34" charset="0"/>
              <a:cs typeface="Arial" pitchFamily="34" charset="0"/>
            </a:endParaRPr>
          </a:p>
          <a:p>
            <a:pPr marL="82550" indent="0">
              <a:buFont typeface="Wingdings 2" pitchFamily="18" charset="2"/>
              <a:buNone/>
              <a:defRPr/>
            </a:pPr>
            <a:r>
              <a:rPr lang="sr-Latn-CS" sz="2000" b="1" dirty="0" smtClean="0">
                <a:solidFill>
                  <a:schemeClr val="tx2"/>
                </a:solidFill>
                <a:latin typeface="Arial" pitchFamily="34" charset="0"/>
                <a:cs typeface="Arial" pitchFamily="34" charset="0"/>
              </a:rPr>
              <a:t>Željko Spasojević</a:t>
            </a:r>
          </a:p>
          <a:p>
            <a:pPr marL="82550" indent="0">
              <a:buFont typeface="Wingdings 2" pitchFamily="18" charset="2"/>
              <a:buNone/>
              <a:defRPr/>
            </a:pPr>
            <a:r>
              <a:rPr lang="sr-Latn-CS" sz="2000" b="1" dirty="0" smtClean="0">
                <a:solidFill>
                  <a:schemeClr val="tx2"/>
                </a:solidFill>
                <a:latin typeface="Arial" pitchFamily="34" charset="0"/>
                <a:cs typeface="Arial" pitchFamily="34" charset="0"/>
              </a:rPr>
              <a:t>+381 64</a:t>
            </a:r>
            <a:r>
              <a:rPr lang="fr-CH" sz="2000" b="1" dirty="0" smtClean="0">
                <a:solidFill>
                  <a:schemeClr val="tx2"/>
                </a:solidFill>
                <a:latin typeface="Arial" pitchFamily="34" charset="0"/>
                <a:cs typeface="Arial" pitchFamily="34" charset="0"/>
              </a:rPr>
              <a:t> </a:t>
            </a:r>
            <a:r>
              <a:rPr lang="sr-Latn-CS" sz="2000" b="1" dirty="0" smtClean="0">
                <a:solidFill>
                  <a:schemeClr val="tx2"/>
                </a:solidFill>
                <a:latin typeface="Arial" pitchFamily="34" charset="0"/>
                <a:cs typeface="Arial" pitchFamily="34" charset="0"/>
              </a:rPr>
              <a:t>2501045</a:t>
            </a:r>
          </a:p>
          <a:p>
            <a:pPr marL="82550" indent="0">
              <a:buFont typeface="Wingdings 2" pitchFamily="18" charset="2"/>
              <a:buNone/>
              <a:defRPr/>
            </a:pPr>
            <a:r>
              <a:rPr lang="sr-Latn-CS" sz="2000" b="1" i="1" u="sng" dirty="0" smtClean="0">
                <a:solidFill>
                  <a:schemeClr val="accent1">
                    <a:lumMod val="60000"/>
                    <a:lumOff val="40000"/>
                  </a:schemeClr>
                </a:solidFill>
                <a:latin typeface="Arial" pitchFamily="34" charset="0"/>
                <a:cs typeface="Arial" pitchFamily="34" charset="0"/>
              </a:rPr>
              <a:t>paulowniarasad</a:t>
            </a:r>
            <a:r>
              <a:rPr lang="fr-CH" sz="2000" b="1" i="1" u="sng" dirty="0" smtClean="0">
                <a:solidFill>
                  <a:schemeClr val="accent1">
                    <a:lumMod val="60000"/>
                    <a:lumOff val="40000"/>
                  </a:schemeClr>
                </a:solidFill>
                <a:latin typeface="Arial" pitchFamily="34" charset="0"/>
                <a:cs typeface="Arial" pitchFamily="34" charset="0"/>
              </a:rPr>
              <a:t>@gmail.com</a:t>
            </a:r>
            <a:endParaRPr lang="fr-CH" sz="2000" b="1" i="1" u="sng" dirty="0" smtClean="0">
              <a:solidFill>
                <a:schemeClr val="accent1">
                  <a:lumMod val="60000"/>
                  <a:lumOff val="40000"/>
                </a:schemeClr>
              </a:solidFill>
              <a:latin typeface="Arial" pitchFamily="34" charset="0"/>
              <a:cs typeface="Arial" pitchFamily="34" charset="0"/>
            </a:endParaRPr>
          </a:p>
          <a:p>
            <a:pPr marL="82550" indent="0">
              <a:buFont typeface="Wingdings 2" pitchFamily="18" charset="2"/>
              <a:buNone/>
              <a:defRPr/>
            </a:pPr>
            <a:endParaRPr lang="fr-CH" sz="2000" b="1" i="1" u="sng" dirty="0">
              <a:solidFill>
                <a:schemeClr val="accent1">
                  <a:lumMod val="60000"/>
                  <a:lumOff val="40000"/>
                </a:schemeClr>
              </a:solidFill>
              <a:latin typeface="Arial" pitchFamily="34" charset="0"/>
              <a:cs typeface="Arial" pitchFamily="34" charset="0"/>
            </a:endParaRPr>
          </a:p>
        </p:txBody>
      </p:sp>
      <p:sp>
        <p:nvSpPr>
          <p:cNvPr id="4" name="TextBox 3"/>
          <p:cNvSpPr txBox="1"/>
          <p:nvPr/>
        </p:nvSpPr>
        <p:spPr>
          <a:xfrm>
            <a:off x="6300788" y="1789113"/>
            <a:ext cx="2447925" cy="477837"/>
          </a:xfrm>
          <a:prstGeom prst="rect">
            <a:avLst/>
          </a:prstGeom>
          <a:noFill/>
        </p:spPr>
        <p:txBody>
          <a:bodyPr>
            <a:spAutoFit/>
          </a:bodyPr>
          <a:lstStyle/>
          <a:p>
            <a:pPr>
              <a:defRPr/>
            </a:pPr>
            <a:r>
              <a:rPr lang="sr-Latn-CS" sz="2500" b="1" dirty="0">
                <a:solidFill>
                  <a:srgbClr val="572314"/>
                </a:solidFill>
                <a:ea typeface="+mj-ea"/>
              </a:rPr>
              <a:t>drvo za sv</a:t>
            </a:r>
            <a:r>
              <a:rPr lang="fr-CH" sz="2500" b="1" dirty="0">
                <a:solidFill>
                  <a:srgbClr val="572314"/>
                </a:solidFill>
                <a:ea typeface="+mj-ea"/>
              </a:rPr>
              <a:t>e</a:t>
            </a:r>
            <a:endParaRPr lang="fr-CH" dirty="0"/>
          </a:p>
        </p:txBody>
      </p:sp>
      <p:sp>
        <p:nvSpPr>
          <p:cNvPr id="5" name="TextBox 4"/>
          <p:cNvSpPr txBox="1"/>
          <p:nvPr/>
        </p:nvSpPr>
        <p:spPr>
          <a:xfrm>
            <a:off x="5892800" y="1300163"/>
            <a:ext cx="3719513" cy="476250"/>
          </a:xfrm>
          <a:prstGeom prst="rect">
            <a:avLst/>
          </a:prstGeom>
          <a:noFill/>
        </p:spPr>
        <p:txBody>
          <a:bodyPr>
            <a:spAutoFit/>
          </a:bodyPr>
          <a:lstStyle/>
          <a:p>
            <a:pPr>
              <a:defRPr/>
            </a:pPr>
            <a:r>
              <a:rPr lang="sr-Latn-CS" sz="2500" b="1" dirty="0">
                <a:solidFill>
                  <a:srgbClr val="572314"/>
                </a:solidFill>
                <a:ea typeface="+mj-ea"/>
              </a:rPr>
              <a:t>drvo </a:t>
            </a:r>
            <a:r>
              <a:rPr lang="sr-Latn-CS" sz="2500" b="1" dirty="0">
                <a:solidFill>
                  <a:srgbClr val="572314"/>
                </a:solidFill>
                <a:ea typeface="+mj-ea"/>
              </a:rPr>
              <a:t>budućnosti,</a:t>
            </a:r>
            <a:endParaRPr lang="fr-CH" dirty="0"/>
          </a:p>
        </p:txBody>
      </p:sp>
      <p:pic>
        <p:nvPicPr>
          <p:cNvPr id="62466" name="Picture 2" descr="D:\ARHIVA_SynchroAcerFEV2013\Botanics\paulownia\Prezentacija\BrutoDocs\Photo\Banner_18_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8222"/>
            <a:ext cx="9105900" cy="25622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3AA099E-CEF2-43DD-8E03-CA68DFFB46BA}" type="slidenum">
              <a:rPr lang="sr-Latn-CS" smtClean="0"/>
              <a:pPr>
                <a:defRPr/>
              </a:pPr>
              <a:t>32</a:t>
            </a:fld>
            <a:endParaRPr lang="sr-Latn-C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66788" y="2852738"/>
            <a:ext cx="5172075" cy="1008062"/>
          </a:xfrm>
        </p:spPr>
        <p:txBody>
          <a:bodyPr>
            <a:noAutofit/>
          </a:bodyPr>
          <a:lstStyle/>
          <a:p>
            <a:pPr eaLnBrk="1" fontAlgn="auto" hangingPunct="1">
              <a:spcAft>
                <a:spcPts val="0"/>
              </a:spcAft>
              <a:defRPr/>
            </a:pPr>
            <a:r>
              <a:rPr lang="fr-CH" sz="2000" b="1" dirty="0">
                <a:solidFill>
                  <a:schemeClr val="tx2"/>
                </a:solidFill>
                <a:latin typeface="Arial" pitchFamily="34" charset="0"/>
                <a:cs typeface="Arial" pitchFamily="34" charset="0"/>
              </a:rPr>
              <a:t>I</a:t>
            </a:r>
            <a:r>
              <a:rPr lang="fr-CH" sz="2000" b="1" dirty="0">
                <a:solidFill>
                  <a:schemeClr val="tx2"/>
                </a:solidFill>
                <a:effectLst/>
                <a:latin typeface="Arial" pitchFamily="34" charset="0"/>
                <a:cs typeface="Arial" pitchFamily="34" charset="0"/>
              </a:rPr>
              <a:t>Z REZNICA</a:t>
            </a:r>
            <a:r>
              <a:rPr lang="sr-Latn-CS" sz="2000" b="1" dirty="0">
                <a:solidFill>
                  <a:schemeClr val="tx2"/>
                </a:solidFill>
                <a:effectLst/>
                <a:latin typeface="Arial" pitchFamily="34" charset="0"/>
                <a:cs typeface="Arial" pitchFamily="34" charset="0"/>
              </a:rPr>
              <a:t> </a:t>
            </a:r>
            <a:br>
              <a:rPr lang="sr-Latn-CS" sz="2000" b="1" dirty="0">
                <a:solidFill>
                  <a:schemeClr val="tx2"/>
                </a:solidFill>
                <a:effectLst/>
                <a:latin typeface="Arial" pitchFamily="34" charset="0"/>
                <a:cs typeface="Arial" pitchFamily="34" charset="0"/>
              </a:rPr>
            </a:br>
            <a:r>
              <a:rPr lang="sr-Latn-CS" sz="2000" b="1" dirty="0">
                <a:solidFill>
                  <a:schemeClr val="tx2"/>
                </a:solidFill>
                <a:effectLst/>
                <a:latin typeface="Arial" pitchFamily="34" charset="0"/>
                <a:cs typeface="Arial" pitchFamily="34" charset="0"/>
              </a:rPr>
              <a:t>veoma slaba uspešnost</a:t>
            </a:r>
          </a:p>
        </p:txBody>
      </p:sp>
      <p:sp>
        <p:nvSpPr>
          <p:cNvPr id="3" name="Rectangle 2"/>
          <p:cNvSpPr/>
          <p:nvPr/>
        </p:nvSpPr>
        <p:spPr bwMode="auto">
          <a:xfrm>
            <a:off x="966788" y="1268414"/>
            <a:ext cx="3533775" cy="1323975"/>
          </a:xfrm>
          <a:prstGeom prst="rect">
            <a:avLst/>
          </a:prstGeom>
        </p:spPr>
        <p:txBody>
          <a:bodyPr>
            <a:spAutoFit/>
          </a:bodyPr>
          <a:lstStyle/>
          <a:p>
            <a:pPr algn="just">
              <a:defRPr/>
            </a:pPr>
            <a:r>
              <a:rPr lang="fr-CH" sz="2000" b="1" dirty="0">
                <a:solidFill>
                  <a:schemeClr val="tx2"/>
                </a:solidFill>
                <a:ea typeface="+mj-ea"/>
              </a:rPr>
              <a:t>INVITRO </a:t>
            </a:r>
          </a:p>
          <a:p>
            <a:pPr algn="just">
              <a:defRPr/>
            </a:pPr>
            <a:r>
              <a:rPr lang="sr-Latn-CS" sz="2000" b="1" dirty="0">
                <a:solidFill>
                  <a:schemeClr val="tx2"/>
                </a:solidFill>
                <a:ea typeface="+mj-ea"/>
              </a:rPr>
              <a:t>organa, tkiva i ćelija u hran</a:t>
            </a:r>
            <a:r>
              <a:rPr lang="fr-CH" sz="2000" b="1" dirty="0" err="1">
                <a:solidFill>
                  <a:schemeClr val="tx2"/>
                </a:solidFill>
                <a:ea typeface="+mj-ea"/>
              </a:rPr>
              <a:t>lj</a:t>
            </a:r>
            <a:r>
              <a:rPr lang="sr-Latn-CS" sz="2000" b="1" dirty="0">
                <a:solidFill>
                  <a:schemeClr val="tx2"/>
                </a:solidFill>
                <a:ea typeface="+mj-ea"/>
              </a:rPr>
              <a:t>ivoj podlozi u kontrolisanim uslovima </a:t>
            </a:r>
            <a:endParaRPr lang="fr-CH" sz="2000" dirty="0">
              <a:solidFill>
                <a:schemeClr val="tx2"/>
              </a:solidFill>
            </a:endParaRPr>
          </a:p>
        </p:txBody>
      </p:sp>
      <p:sp>
        <p:nvSpPr>
          <p:cNvPr id="4" name="Rectangle 3"/>
          <p:cNvSpPr/>
          <p:nvPr/>
        </p:nvSpPr>
        <p:spPr bwMode="auto">
          <a:xfrm>
            <a:off x="971550" y="4337052"/>
            <a:ext cx="4103688" cy="1323975"/>
          </a:xfrm>
          <a:prstGeom prst="rect">
            <a:avLst/>
          </a:prstGeom>
        </p:spPr>
        <p:txBody>
          <a:bodyPr>
            <a:spAutoFit/>
          </a:bodyPr>
          <a:lstStyle/>
          <a:p>
            <a:pPr fontAlgn="auto">
              <a:spcAft>
                <a:spcPts val="0"/>
              </a:spcAft>
              <a:defRPr/>
            </a:pPr>
            <a:r>
              <a:rPr lang="fr-CH" sz="2000" b="1" dirty="0">
                <a:solidFill>
                  <a:schemeClr val="tx2"/>
                </a:solidFill>
                <a:ea typeface="+mj-ea"/>
              </a:rPr>
              <a:t>IZ SEMENA </a:t>
            </a:r>
          </a:p>
          <a:p>
            <a:pPr fontAlgn="auto">
              <a:spcAft>
                <a:spcPts val="0"/>
              </a:spcAft>
              <a:defRPr/>
            </a:pPr>
            <a:r>
              <a:rPr lang="sr-Latn-CS" sz="2000" b="1" dirty="0">
                <a:solidFill>
                  <a:schemeClr val="tx2"/>
                </a:solidFill>
                <a:ea typeface="+mj-ea"/>
              </a:rPr>
              <a:t>velika produktivnost biljke</a:t>
            </a:r>
            <a:r>
              <a:rPr lang="fr-CH" sz="2000" b="1" dirty="0">
                <a:solidFill>
                  <a:schemeClr val="tx2"/>
                </a:solidFill>
                <a:ea typeface="+mj-ea"/>
              </a:rPr>
              <a:t>,</a:t>
            </a:r>
            <a:r>
              <a:rPr lang="sr-Latn-CS" sz="2000" b="1" dirty="0">
                <a:solidFill>
                  <a:schemeClr val="tx2"/>
                </a:solidFill>
                <a:ea typeface="+mj-ea"/>
              </a:rPr>
              <a:t> ali slaba klijavost i gubitak </a:t>
            </a:r>
            <a:r>
              <a:rPr lang="fr-CH" sz="2000" b="1" dirty="0" err="1">
                <a:solidFill>
                  <a:schemeClr val="tx2"/>
                </a:solidFill>
                <a:ea typeface="+mj-ea"/>
              </a:rPr>
              <a:t>originalnih</a:t>
            </a:r>
            <a:r>
              <a:rPr lang="fr-CH" sz="2000" b="1" dirty="0">
                <a:solidFill>
                  <a:schemeClr val="tx2"/>
                </a:solidFill>
                <a:ea typeface="+mj-ea"/>
              </a:rPr>
              <a:t> </a:t>
            </a:r>
            <a:r>
              <a:rPr lang="sr-Latn-CS" sz="2000" b="1" dirty="0">
                <a:solidFill>
                  <a:schemeClr val="tx2"/>
                </a:solidFill>
                <a:ea typeface="+mj-ea"/>
              </a:rPr>
              <a:t>karakteristika</a:t>
            </a:r>
            <a:endParaRPr lang="fr-CH" sz="2000" b="1" dirty="0">
              <a:solidFill>
                <a:schemeClr val="tx2"/>
              </a:solidFill>
              <a:ea typeface="+mj-ea"/>
            </a:endParaRPr>
          </a:p>
        </p:txBody>
      </p:sp>
      <p:sp>
        <p:nvSpPr>
          <p:cNvPr id="11269" name="Title 1"/>
          <p:cNvSpPr txBox="1">
            <a:spLocks/>
          </p:cNvSpPr>
          <p:nvPr/>
        </p:nvSpPr>
        <p:spPr bwMode="auto">
          <a:xfrm>
            <a:off x="971550" y="169863"/>
            <a:ext cx="38306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chemeClr val="tx2"/>
                </a:solidFill>
              </a:rPr>
              <a:t>Razmno</a:t>
            </a:r>
            <a:r>
              <a:rPr lang="sr-Latn-CS" sz="2800" b="1">
                <a:solidFill>
                  <a:schemeClr val="tx2"/>
                </a:solidFill>
              </a:rPr>
              <a:t>žavanje </a:t>
            </a:r>
          </a:p>
        </p:txBody>
      </p:sp>
      <p:sp>
        <p:nvSpPr>
          <p:cNvPr id="6" name="Slide Number Placeholder 5"/>
          <p:cNvSpPr>
            <a:spLocks noGrp="1"/>
          </p:cNvSpPr>
          <p:nvPr>
            <p:ph type="sldNum" sz="quarter" idx="12"/>
          </p:nvPr>
        </p:nvSpPr>
        <p:spPr/>
        <p:txBody>
          <a:bodyPr/>
          <a:lstStyle/>
          <a:p>
            <a:pPr>
              <a:defRPr/>
            </a:pPr>
            <a:fld id="{CE44046B-0645-4CB1-BDE8-9938837108AE}" type="slidenum">
              <a:rPr lang="sr-Latn-CS" smtClean="0"/>
              <a:pPr>
                <a:defRPr/>
              </a:pPr>
              <a:t>4</a:t>
            </a:fld>
            <a:endParaRPr lang="sr-Latn-CS"/>
          </a:p>
        </p:txBody>
      </p:sp>
      <p:pic>
        <p:nvPicPr>
          <p:cNvPr id="11275" name="Picture 11" descr="D:\ARHIVA_SynchroAcerFEV2013\PLANTO-Paulownia\Photo\s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735" y="3536950"/>
            <a:ext cx="3312221" cy="29241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1276" name="Picture 12" descr="D:\ARHIVA_SynchroAcerFEV2013\PLANTO-Paulownia\Photo\RasadURuc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735" y="190860"/>
            <a:ext cx="3297722" cy="32977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87625" y="188640"/>
            <a:ext cx="3240360" cy="3324200"/>
          </a:xfrm>
        </p:spPr>
        <p:txBody>
          <a:bodyPr>
            <a:noAutofit/>
          </a:bodyPr>
          <a:lstStyle/>
          <a:p>
            <a:pPr eaLnBrk="1" fontAlgn="auto" hangingPunct="1">
              <a:spcAft>
                <a:spcPts val="0"/>
              </a:spcAft>
              <a:defRPr/>
            </a:pPr>
            <a:r>
              <a:rPr lang="fr-CH" sz="2000" b="1" dirty="0" err="1" smtClean="0">
                <a:solidFill>
                  <a:schemeClr val="tx2">
                    <a:satMod val="130000"/>
                  </a:schemeClr>
                </a:solidFill>
                <a:effectLst/>
                <a:latin typeface="Arial" pitchFamily="34" charset="0"/>
                <a:cs typeface="Arial" pitchFamily="34" charset="0"/>
              </a:rPr>
              <a:t>Paulovnija</a:t>
            </a:r>
            <a:r>
              <a:rPr lang="fr-CH" sz="2000" b="1" dirty="0" smtClean="0">
                <a:solidFill>
                  <a:schemeClr val="tx2">
                    <a:satMod val="130000"/>
                  </a:schemeClr>
                </a:solidFill>
                <a:effectLst/>
                <a:latin typeface="Arial" pitchFamily="34" charset="0"/>
                <a:cs typeface="Arial" pitchFamily="34" charset="0"/>
              </a:rPr>
              <a:t> </a:t>
            </a:r>
            <a:r>
              <a:rPr lang="sr-Latn-CS" sz="2000" b="1" dirty="0" smtClean="0">
                <a:solidFill>
                  <a:schemeClr val="tx2">
                    <a:satMod val="130000"/>
                  </a:schemeClr>
                </a:solidFill>
                <a:effectLst/>
                <a:latin typeface="Arial" pitchFamily="34" charset="0"/>
                <a:cs typeface="Arial" pitchFamily="34" charset="0"/>
              </a:rPr>
              <a:t>se sadi kada su biljke veličine 10-15cm</a:t>
            </a:r>
            <a:r>
              <a:rPr lang="fr-CH" sz="2000" b="1" dirty="0" smtClean="0">
                <a:solidFill>
                  <a:schemeClr val="tx2">
                    <a:satMod val="130000"/>
                  </a:schemeClr>
                </a:solidFill>
                <a:effectLst/>
                <a:latin typeface="Arial" pitchFamily="34" charset="0"/>
                <a:cs typeface="Arial" pitchFamily="34" charset="0"/>
              </a:rPr>
              <a:t> </a:t>
            </a:r>
            <a:r>
              <a:rPr lang="sr-Latn-CS" sz="2000" b="1" dirty="0" smtClean="0">
                <a:solidFill>
                  <a:schemeClr val="tx2">
                    <a:satMod val="130000"/>
                  </a:schemeClr>
                </a:solidFill>
                <a:effectLst/>
                <a:latin typeface="Arial" pitchFamily="34" charset="0"/>
                <a:cs typeface="Arial" pitchFamily="34" charset="0"/>
              </a:rPr>
              <a:t>uz obaveznu adaptaciju na uslove spoljne sredine.</a:t>
            </a:r>
            <a:r>
              <a:rPr lang="fr-CH" sz="2000" b="1" dirty="0" smtClean="0">
                <a:solidFill>
                  <a:schemeClr val="tx2">
                    <a:satMod val="130000"/>
                  </a:schemeClr>
                </a:solidFill>
                <a:effectLst/>
                <a:latin typeface="Arial" pitchFamily="34" charset="0"/>
                <a:cs typeface="Arial" pitchFamily="34" charset="0"/>
              </a:rPr>
              <a:t> </a:t>
            </a:r>
            <a:r>
              <a:rPr lang="sr-Latn-CS" sz="2000" b="1" dirty="0" smtClean="0">
                <a:solidFill>
                  <a:schemeClr val="tx2">
                    <a:satMod val="130000"/>
                  </a:schemeClr>
                </a:solidFill>
                <a:effectLst/>
                <a:latin typeface="Arial" pitchFamily="34" charset="0"/>
                <a:cs typeface="Arial" pitchFamily="34" charset="0"/>
              </a:rPr>
              <a:t>Nakon sadnje, biljka stagnira 10ak dana</a:t>
            </a:r>
            <a:r>
              <a:rPr lang="sr-Latn-CS" sz="2000" b="1" dirty="0" smtClean="0">
                <a:solidFill>
                  <a:schemeClr val="tx2">
                    <a:satMod val="130000"/>
                  </a:schemeClr>
                </a:solidFill>
                <a:effectLst/>
                <a:latin typeface="Arial" pitchFamily="34" charset="0"/>
                <a:cs typeface="Arial" pitchFamily="34" charset="0"/>
              </a:rPr>
              <a:t>.</a:t>
            </a:r>
            <a:r>
              <a:rPr lang="sr-Latn-CS" sz="2000" b="1" dirty="0" smtClean="0">
                <a:solidFill>
                  <a:schemeClr val="tx2">
                    <a:satMod val="130000"/>
                  </a:schemeClr>
                </a:solidFill>
                <a:effectLst/>
                <a:latin typeface="Arial" pitchFamily="34" charset="0"/>
                <a:cs typeface="Arial" pitchFamily="34" charset="0"/>
              </a:rPr>
              <a:t/>
            </a:r>
            <a:br>
              <a:rPr lang="sr-Latn-CS" sz="2000" b="1" dirty="0" smtClean="0">
                <a:solidFill>
                  <a:schemeClr val="tx2">
                    <a:satMod val="130000"/>
                  </a:schemeClr>
                </a:solidFill>
                <a:effectLst/>
                <a:latin typeface="Arial" pitchFamily="34" charset="0"/>
                <a:cs typeface="Arial" pitchFamily="34" charset="0"/>
              </a:rPr>
            </a:br>
            <a:r>
              <a:rPr lang="sr-Latn-CS" sz="2000" b="1" dirty="0" smtClean="0">
                <a:solidFill>
                  <a:schemeClr val="tx2">
                    <a:satMod val="130000"/>
                  </a:schemeClr>
                </a:solidFill>
                <a:effectLst/>
                <a:latin typeface="Arial" pitchFamily="34" charset="0"/>
                <a:cs typeface="Arial" pitchFamily="34" charset="0"/>
              </a:rPr>
              <a:t>Preporučujemo sadnju na crnoj foliji uz upotrebu hidrogela (stroga primena preporučenih količina).</a:t>
            </a:r>
          </a:p>
        </p:txBody>
      </p:sp>
      <p:sp>
        <p:nvSpPr>
          <p:cNvPr id="12291" name="Subtitle 1"/>
          <p:cNvSpPr>
            <a:spLocks noGrp="1"/>
          </p:cNvSpPr>
          <p:nvPr>
            <p:ph type="subTitle" idx="4294967295"/>
          </p:nvPr>
        </p:nvSpPr>
        <p:spPr>
          <a:xfrm>
            <a:off x="5501847" y="3789040"/>
            <a:ext cx="3183924" cy="1440705"/>
          </a:xfrm>
        </p:spPr>
        <p:txBody>
          <a:bodyPr/>
          <a:lstStyle/>
          <a:p>
            <a:pPr marL="0" indent="0" eaLnBrk="1" hangingPunct="1">
              <a:buFont typeface="Wingdings 2" pitchFamily="18" charset="2"/>
              <a:buNone/>
            </a:pPr>
            <a:r>
              <a:rPr lang="sr-Latn-CS" sz="2000" b="1" dirty="0" smtClean="0">
                <a:solidFill>
                  <a:schemeClr val="tx2"/>
                </a:solidFill>
                <a:latin typeface="Arial" pitchFamily="34" charset="0"/>
                <a:cs typeface="Arial" pitchFamily="34" charset="0"/>
              </a:rPr>
              <a:t>Moguća je medjuredna kultura žitarica, lucerke ili bundevara radi efikasnog korišćenja zemlje kao i zbog zaštite samog zasada paulovnije od korova.</a:t>
            </a:r>
            <a:endParaRPr lang="fr-CH" sz="2000" b="1" dirty="0" smtClean="0">
              <a:solidFill>
                <a:schemeClr val="tx2"/>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0F3FA71-9B1F-4C3B-93D0-1CEB1736BB7D}" type="slidenum">
              <a:rPr lang="sr-Latn-CS" smtClean="0"/>
              <a:pPr>
                <a:defRPr/>
              </a:pPr>
              <a:t>5</a:t>
            </a:fld>
            <a:endParaRPr lang="sr-Latn-CS"/>
          </a:p>
        </p:txBody>
      </p:sp>
      <p:pic>
        <p:nvPicPr>
          <p:cNvPr id="12299" name="Picture 11" descr="D:\ARHIVA_SynchroAcerFEV2013\PLANTO-Paulownia\Photo\120520_PaulovnijaSadnja (18)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74" y="332656"/>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D:\ARHIVA_SynchroAcerFEV2013\PLANTO-Paulownia\Photo\trak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789040"/>
            <a:ext cx="4144518" cy="2765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1187450" y="260350"/>
            <a:ext cx="7499350" cy="1143000"/>
          </a:xfrm>
        </p:spPr>
        <p:txBody>
          <a:bodyPr vert="horz" wrap="square" lIns="91440" tIns="45720" rIns="91440" bIns="45720" numCol="1" anchorCtr="0" compatLnSpc="1">
            <a:prstTxWarp prst="textNoShape">
              <a:avLst/>
            </a:prstTxWarp>
          </a:bodyPr>
          <a:lstStyle/>
          <a:p>
            <a:pPr algn="ctr" eaLnBrk="1" hangingPunct="1"/>
            <a:r>
              <a:rPr lang="sr-Latn-CS" sz="2800" b="1" smtClean="0">
                <a:effectLst/>
                <a:latin typeface="Arial" pitchFamily="34" charset="0"/>
                <a:cs typeface="Arial" pitchFamily="34" charset="0"/>
              </a:rPr>
              <a:t>Ogledni zasad Paulovnije Elongate Spasojević - Markovac - 20. maj 2012.</a:t>
            </a:r>
            <a:endParaRPr lang="fr-CH" sz="2800" b="1" smtClean="0">
              <a:effectLst/>
              <a:latin typeface="Arial" pitchFamily="34" charset="0"/>
              <a:cs typeface="Arial" pitchFamily="34" charset="0"/>
            </a:endParaRPr>
          </a:p>
        </p:txBody>
      </p:sp>
      <p:pic>
        <p:nvPicPr>
          <p:cNvPr id="13315" name="Picture 7" descr="D:\ARHIVA_SynchroAcerFEV2013\Botanics\paulownia\Prezentacija\BrutoDocs\Photo\120520_PaulovnijaSadnja (14)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75025"/>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4975225" y="5202238"/>
            <a:ext cx="3816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r-Latn-CS" sz="2000" b="1">
                <a:solidFill>
                  <a:schemeClr val="tx2"/>
                </a:solidFill>
              </a:rPr>
              <a:t>Rastojanje 5m x 3.5m</a:t>
            </a:r>
          </a:p>
          <a:p>
            <a:pPr eaLnBrk="1" hangingPunct="1"/>
            <a:r>
              <a:rPr lang="sr-Latn-CS" sz="2000" b="1">
                <a:solidFill>
                  <a:schemeClr val="tx2"/>
                </a:solidFill>
              </a:rPr>
              <a:t>Na foliji bez navodnjavanja</a:t>
            </a:r>
            <a:endParaRPr lang="fr-CH" sz="2000" b="1">
              <a:solidFill>
                <a:schemeClr val="tx2"/>
              </a:solidFill>
            </a:endParaRPr>
          </a:p>
        </p:txBody>
      </p:sp>
      <p:pic>
        <p:nvPicPr>
          <p:cNvPr id="13317" name="Picture 9" descr="D:\ARHIVA_SynchroAcerFEV2013\Botanics\paulownia\Prezentacija\BrutoDocs\Photo\planting-a-paulownia-sapl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1720850"/>
            <a:ext cx="3792538"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Content Placeholder 2"/>
          <p:cNvSpPr>
            <a:spLocks noGrp="1"/>
          </p:cNvSpPr>
          <p:nvPr>
            <p:ph idx="1"/>
          </p:nvPr>
        </p:nvSpPr>
        <p:spPr>
          <a:xfrm>
            <a:off x="971550" y="1628775"/>
            <a:ext cx="4000500" cy="1512888"/>
          </a:xfrm>
        </p:spPr>
        <p:txBody>
          <a:bodyPr/>
          <a:lstStyle/>
          <a:p>
            <a:pPr marL="82550" indent="0" eaLnBrk="1" hangingPunct="1">
              <a:buFont typeface="Wingdings 2" pitchFamily="18" charset="2"/>
              <a:buNone/>
            </a:pPr>
            <a:r>
              <a:rPr lang="sr-Latn-CS" sz="2000" b="1" smtClean="0">
                <a:solidFill>
                  <a:schemeClr val="tx2"/>
                </a:solidFill>
                <a:latin typeface="Arial" pitchFamily="34" charset="0"/>
                <a:cs typeface="Arial" pitchFamily="34" charset="0"/>
              </a:rPr>
              <a:t>Njiva 3.klase površine 0.5ha</a:t>
            </a:r>
          </a:p>
          <a:p>
            <a:pPr marL="82550" indent="0" eaLnBrk="1" hangingPunct="1">
              <a:buFont typeface="Wingdings 2" pitchFamily="18" charset="2"/>
              <a:buNone/>
            </a:pPr>
            <a:r>
              <a:rPr lang="sr-Latn-CS" sz="2000" b="1" smtClean="0">
                <a:solidFill>
                  <a:schemeClr val="tx2"/>
                </a:solidFill>
                <a:latin typeface="Arial" pitchFamily="34" charset="0"/>
                <a:cs typeface="Arial" pitchFamily="34" charset="0"/>
              </a:rPr>
              <a:t>Zasadjeno 250 komada hibrida F1 u medjurednoj kulturi sa lucerkom.</a:t>
            </a:r>
            <a:endParaRPr lang="fr-CH" sz="2000" b="1" smtClean="0">
              <a:solidFill>
                <a:schemeClr val="tx2"/>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925B9F9A-D04D-4914-B1F3-C179EF8B517D}" type="slidenum">
              <a:rPr lang="sr-Latn-CS" smtClean="0"/>
              <a:pPr>
                <a:defRPr/>
              </a:pPr>
              <a:t>6</a:t>
            </a:fld>
            <a:endParaRPr lang="sr-Latn-C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87450" y="692150"/>
            <a:ext cx="5040313" cy="1143000"/>
          </a:xfrm>
        </p:spPr>
        <p:txBody>
          <a:bodyPr>
            <a:noAutofit/>
          </a:bodyPr>
          <a:lstStyle/>
          <a:p>
            <a:pPr eaLnBrk="1" fontAlgn="auto" hangingPunct="1">
              <a:spcAft>
                <a:spcPts val="0"/>
              </a:spcAft>
              <a:defRPr/>
            </a:pPr>
            <a:r>
              <a:rPr lang="sr-Latn-CS" sz="2000" b="1" dirty="0" smtClean="0">
                <a:solidFill>
                  <a:schemeClr val="tx2">
                    <a:satMod val="130000"/>
                  </a:schemeClr>
                </a:solidFill>
                <a:effectLst/>
                <a:latin typeface="Arial" pitchFamily="34" charset="0"/>
                <a:cs typeface="Arial" pitchFamily="34" charset="0"/>
              </a:rPr>
              <a:t>Sadnica Paulovnije Elongate Hibrid F1 zasadjen na oglednom polju Spasojević u Markovcu u maju 2012. godine</a:t>
            </a:r>
          </a:p>
        </p:txBody>
      </p:sp>
      <p:pic>
        <p:nvPicPr>
          <p:cNvPr id="14339" name="Picture 6" descr="D:\ARHIVA_SynchroAcerFEV2013\Botanics\paulownia\Prezentacija\BrutoDocs\Photo\sadnic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2409825"/>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D:\ARHIVA_SynchroAcerFEV2013\Botanics\paulownia\Prezentacija\BrutoDocs\Photo\120520_PaulovnijaSadnja (12)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326548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3E7CA6C-B634-4E63-9CF5-975128BC69DA}" type="slidenum">
              <a:rPr lang="sr-Latn-CS" smtClean="0"/>
              <a:pPr>
                <a:defRPr/>
              </a:pPr>
              <a:t>7</a:t>
            </a:fld>
            <a:endParaRPr lang="sr-Latn-C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D:\ARHIVA_SynchroAcerFEV2013\Botanics\paulownia\120815_ZasadPaulownia\120720_Paulovnija (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424" y="-315416"/>
            <a:ext cx="7486054" cy="11229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5363" name="Title 1"/>
          <p:cNvSpPr>
            <a:spLocks noGrp="1"/>
          </p:cNvSpPr>
          <p:nvPr>
            <p:ph type="ctrTitle"/>
          </p:nvPr>
        </p:nvSpPr>
        <p:spPr bwMode="auto">
          <a:xfrm>
            <a:off x="1311275" y="404813"/>
            <a:ext cx="3703638" cy="779462"/>
          </a:xfrm>
        </p:spPr>
        <p:txBody>
          <a:bodyPr vert="horz" wrap="square" lIns="91440" tIns="45720" rIns="91440" bIns="45720" numCol="1" anchorCtr="0" compatLnSpc="1">
            <a:prstTxWarp prst="textNoShape">
              <a:avLst/>
            </a:prstTxWarp>
          </a:bodyPr>
          <a:lstStyle/>
          <a:p>
            <a:pPr eaLnBrk="1" hangingPunct="1"/>
            <a:r>
              <a:rPr lang="sr-Latn-CS" sz="2400" b="1" smtClean="0">
                <a:solidFill>
                  <a:schemeClr val="tx2"/>
                </a:solidFill>
                <a:effectLst/>
                <a:latin typeface="Arial" pitchFamily="34" charset="0"/>
                <a:cs typeface="Arial" pitchFamily="34" charset="0"/>
              </a:rPr>
              <a:t>20. jul 2012.</a:t>
            </a:r>
          </a:p>
        </p:txBody>
      </p:sp>
      <p:sp>
        <p:nvSpPr>
          <p:cNvPr id="2" name="Slide Number Placeholder 1"/>
          <p:cNvSpPr>
            <a:spLocks noGrp="1"/>
          </p:cNvSpPr>
          <p:nvPr>
            <p:ph type="sldNum" sz="quarter" idx="12"/>
          </p:nvPr>
        </p:nvSpPr>
        <p:spPr/>
        <p:txBody>
          <a:bodyPr/>
          <a:lstStyle/>
          <a:p>
            <a:pPr>
              <a:defRPr/>
            </a:pPr>
            <a:fld id="{08E99DEA-7354-4B3B-ADD8-D1E199C06D13}" type="slidenum">
              <a:rPr lang="sr-Latn-CS" smtClean="0"/>
              <a:pPr>
                <a:defRPr/>
              </a:pPr>
              <a:t>8</a:t>
            </a:fld>
            <a:endParaRPr lang="sr-Latn-C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4975" y="5732463"/>
            <a:ext cx="3138488" cy="504825"/>
          </a:xfrm>
        </p:spPr>
        <p:txBody>
          <a:bodyPr>
            <a:noAutofit/>
          </a:bodyPr>
          <a:lstStyle/>
          <a:p>
            <a:pPr eaLnBrk="1" hangingPunct="1">
              <a:defRPr/>
            </a:pPr>
            <a:r>
              <a:rPr lang="sr-Latn-CS" sz="2400" b="1" dirty="0" smtClean="0">
                <a:solidFill>
                  <a:schemeClr val="tx2"/>
                </a:solidFill>
                <a:effectLst/>
                <a:latin typeface="Arial" pitchFamily="34" charset="0"/>
                <a:cs typeface="Arial" pitchFamily="34" charset="0"/>
              </a:rPr>
              <a:t>20. avgust 2012</a:t>
            </a:r>
            <a:r>
              <a:rPr lang="sr-Latn-CS" sz="2400" b="1" dirty="0">
                <a:solidFill>
                  <a:schemeClr val="tx2"/>
                </a:solidFill>
                <a:effectLst/>
                <a:latin typeface="Arial" pitchFamily="34" charset="0"/>
                <a:cs typeface="Arial" pitchFamily="34" charset="0"/>
              </a:rPr>
              <a:t>.</a:t>
            </a:r>
            <a:endParaRPr lang="fr-CH" sz="2400" dirty="0">
              <a:solidFill>
                <a:schemeClr val="tx2"/>
              </a:solidFill>
            </a:endParaRPr>
          </a:p>
        </p:txBody>
      </p:sp>
      <p:pic>
        <p:nvPicPr>
          <p:cNvPr id="55298" name="Picture 2" descr="D:\ARHIVA_SynchroAcerFEV2013\Botanics\paulownia\120815_ZasadPaulownia\120815_Paulovnija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7242299" cy="54317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5299" name="Picture 3" descr="D:\ARHIVA_SynchroAcerFEV2013\Botanics\paulownia\120815_ZasadPaulownia\120815_Paulovnija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765829"/>
            <a:ext cx="2711624" cy="3615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lide Number Placeholder 2"/>
          <p:cNvSpPr>
            <a:spLocks noGrp="1"/>
          </p:cNvSpPr>
          <p:nvPr>
            <p:ph type="sldNum" sz="quarter" idx="12"/>
          </p:nvPr>
        </p:nvSpPr>
        <p:spPr/>
        <p:txBody>
          <a:bodyPr/>
          <a:lstStyle/>
          <a:p>
            <a:pPr>
              <a:defRPr/>
            </a:pPr>
            <a:fld id="{C63EE473-24A3-47B1-891F-2B76A614ACB3}" type="slidenum">
              <a:rPr lang="sr-Latn-CS" smtClean="0"/>
              <a:pPr>
                <a:defRPr/>
              </a:pPr>
              <a:t>9</a:t>
            </a:fld>
            <a:endParaRPr lang="sr-Latn-C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2930</TotalTime>
  <Words>1187</Words>
  <Application>Microsoft Office PowerPoint</Application>
  <PresentationFormat>On-screen Show (4:3)</PresentationFormat>
  <Paragraphs>377</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Gill Sans MT</vt:lpstr>
      <vt:lpstr>Wingdings 2</vt:lpstr>
      <vt:lpstr>Verdana</vt:lpstr>
      <vt:lpstr>Calibri</vt:lpstr>
      <vt:lpstr>Wingdings</vt:lpstr>
      <vt:lpstr>Solstice</vt:lpstr>
      <vt:lpstr>Drvo budućnostiDrvo  za sve</vt:lpstr>
      <vt:lpstr>PowerPoint Presentation</vt:lpstr>
      <vt:lpstr>Poreklom iz Kine</vt:lpstr>
      <vt:lpstr>IZ REZNICA  veoma slaba uspešnost</vt:lpstr>
      <vt:lpstr>Paulovnija se sadi kada su biljke veličine 10-15cm uz obaveznu adaptaciju na uslove spoljne sredine. Nakon sadnje, biljka stagnira 10ak dana. Preporučujemo sadnju na crnoj foliji uz upotrebu hidrogela (stroga primena preporučenih količina).</vt:lpstr>
      <vt:lpstr>Ogledni zasad Paulovnije Elongate Spasojević - Markovac - 20. maj 2012.</vt:lpstr>
      <vt:lpstr>Sadnica Paulovnije Elongate Hibrid F1 zasadjen na oglednom polju Spasojević u Markovcu u maju 2012. godine</vt:lpstr>
      <vt:lpstr>20. jul 2012.</vt:lpstr>
      <vt:lpstr>20. avgust 2012.</vt:lpstr>
      <vt:lpstr>1. septembar 2012.</vt:lpstr>
      <vt:lpstr>Veličina rasada 60 dana posle sadnje</vt:lpstr>
      <vt:lpstr>Zasad Paulovnije posle 3 godine</vt:lpstr>
      <vt:lpstr>PowerPoint Presentation</vt:lpstr>
      <vt:lpstr>PowerPoint Presentation</vt:lpstr>
      <vt:lpstr>Prva eksploatacija posle osam godina kada svako stablo ima od 0,5 do 1m3 gradje !</vt:lpstr>
      <vt:lpstr>Paulovnija u drvnoj industriji i brodogradnji</vt:lpstr>
      <vt:lpstr>Paulovnija u industriji nameštaja </vt:lpstr>
      <vt:lpstr>Paulovnija u stočarstvu  Lišće se na jesen balira i koristi u ishrani stoke. Sadrži do 15% azota i dostiže i do 70 cm u prečniku. Odlično je prirodno djubrivo te se upotrebljava u proizvodnji humusa.  </vt:lpstr>
      <vt:lpstr>Paulovnija u pčelarstvu  Izuzetno lep i dekorativan cvet  paulovnije koristi se u hortikulturi za ukrašavanje vrtova. Medonosan je i upotrebljava se u farmakologiji.  </vt:lpstr>
      <vt:lpstr> Paulovnija kao ogrev  Energetska vrednost: U suvoj materiji drveta paulovnie (13% vlage) 1kg briketa daje 4500 kcal. Topola sadrži 700 kcal, a bilo koje tvrdo drvo do 2600 kcal što uvršćuje energetsku vrednost paulovnije u klasu kvalitetnog uglja.</vt:lpstr>
      <vt:lpstr>  Zasadi Paulovnije kao zaštitni pojasevi</vt:lpstr>
      <vt:lpstr>Minimalni uslovi zemljišta na kojima se može gajiti  Paulovnija  uspeva na gotovo svim tipovima zemljišta, veoma siromašnim, kao što su peščare, pepelišta i ugljenokopovi. Jedino ne trpi zasenu i stajaću vodu. Najvažniji parametri su:   </vt:lpstr>
      <vt:lpstr>Ekološka opravdanost    Veličina lista pretvara Paulovniju u pravu ’’fabriku’’ kiseonika. Ova biljka apsorbuje 10 puta više ugljendioksida od bilo koje drvenaste biljke i proporcionalno toliko oslobađa kiseonika.  Biljke stare 4 godine po hektaru godišnje prečiste 6,4 miliona kubnih metara  vazduha, tj. svakog sata oslobode 1,7 kg kiseonika! Kod sagorevanja nema štetnih materija, a zbog svojh izuzetnih osobina  se nalazi na listi KYOTO protokola kao čistač vazduha. </vt:lpstr>
      <vt:lpstr>Opravdanost investiranja u Paulovniju Elongatu</vt:lpstr>
      <vt:lpstr>PowerPoint Presentation</vt:lpstr>
      <vt:lpstr>PowerPoint Presentation</vt:lpstr>
      <vt:lpstr>PowerPoint Presentation</vt:lpstr>
      <vt:lpstr>PowerPoint Presentation</vt:lpstr>
      <vt:lpstr>PowerPoint Presentation</vt:lpstr>
      <vt:lpstr>zato što svi mi imamo neku zemlju koja nam stoji zato što je ulaganje sasvim prihvatljivo u odnosu na dobit zato što ne zahteva puno truda, nege ni vremena zato što ne zahteva mehanizaciju zato što ćemo dočekati plodove našeg rada zato što je prvo mesto, najbolje mesto zato što Kinezi nisu ludi i ...</vt:lpstr>
      <vt:lpstr> ... zato što će nas po dobrome upamtiti buduće generacije</vt:lpstr>
      <vt:lpstr>Paulownia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Paulownia Elongata</dc:title>
  <dc:creator>batazelj@</dc:creator>
  <cp:keywords>Paulownia</cp:keywords>
  <cp:lastModifiedBy>Zeljko Spasojevic</cp:lastModifiedBy>
  <cp:revision>307</cp:revision>
  <dcterms:created xsi:type="dcterms:W3CDTF">2010-12-16T07:46:29Z</dcterms:created>
  <dcterms:modified xsi:type="dcterms:W3CDTF">2013-03-29T19:44:41Z</dcterms:modified>
</cp:coreProperties>
</file>